
<file path=[Content_Types].xml><?xml version="1.0" encoding="utf-8"?>
<Types xmlns="http://schemas.openxmlformats.org/package/2006/content-types"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Default Extension="rels" ContentType="application/vnd.openxmlformats-package.relationships+xml"/>
  <Default Extension="xml" ContentType="application/xml"/>
  <Default Extension="png" ContentType="image/png"/>
  <Default Extension="jpg" ContentType="image/jpeg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
<Relationship Id="rId3" Type="http://schemas.openxmlformats.org/officeDocument/2006/relationships/extended-properties"  Target="docProps/app.xml"  />
<Relationship Id="rId2" Type="http://schemas.openxmlformats.org/package/2006/relationships/metadata/core-properties"  Target="docProps/core.xml"  />
<Relationship Id="rId1" Type="http://schemas.openxmlformats.org/officeDocument/2006/relationships/officeDocument"  Target="ppt/presentation.xml"  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3200" cy="6858000" type="custom"/>
  <p:notesSz cx="6858000" cy="9144000"/>
  <p:defaultTextStyle>
    <a:defPPr>
      <a:defRPr lang="en-US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
<Relationship Id="rId1" Type="http://schemas.openxmlformats.org/officeDocument/2006/relationships/slideMaster" Target="slideMasters/slideMaster1.xml" />
<Relationship Id="rId2" Type="http://schemas.openxmlformats.org/officeDocument/2006/relationships/presProps" Target="presProps.xml" />
<Relationship Id="rId3" Type="http://schemas.openxmlformats.org/officeDocument/2006/relationships/viewProps" Target="viewProps.xml" />
<Relationship Id="rId15000" Type="http://schemas.openxmlformats.org/officeDocument/2006/relationships/theme" Target="theme/theme1.xml" />
<Relationship Id="rId5" Type="http://schemas.openxmlformats.org/officeDocument/2006/relationships/tableStyles" Target="tableStyles.xml" />
<Relationship Id="rId6" Type="http://schemas.openxmlformats.org/officeDocument/2006/relationships/slide" Target="slides/slide1.xml" />
<Relationship Id="rId7" Type="http://schemas.openxmlformats.org/officeDocument/2006/relationships/slide" Target="slides/slide2.xml" />
<Relationship Id="rId8" Type="http://schemas.openxmlformats.org/officeDocument/2006/relationships/slide" Target="slides/slide3.xml" />
<Relationship Id="rId9" Type="http://schemas.openxmlformats.org/officeDocument/2006/relationships/slide" Target="slides/slide4.xml" />
<Relationship Id="rId10" Type="http://schemas.openxmlformats.org/officeDocument/2006/relationships/slide" Target="slides/slide5.xml" />
<Relationship Id="rId11" Type="http://schemas.openxmlformats.org/officeDocument/2006/relationships/slide" Target="slides/slide6.xml" />
<Relationship Id="rId12" Type="http://schemas.openxmlformats.org/officeDocument/2006/relationships/slide" Target="slides/slide7.xml" />
<Relationship Id="rId13" Type="http://schemas.openxmlformats.org/officeDocument/2006/relationships/slide" Target="slides/slide8.xml" />
<Relationship Id="rId14" Type="http://schemas.openxmlformats.org/officeDocument/2006/relationships/slide" Target="slides/slide9.xml" />
<Relationship Id="rId15" Type="http://schemas.openxmlformats.org/officeDocument/2006/relationships/slide" Target="slides/slide10.xml" />
<Relationship Id="rId16" Type="http://schemas.openxmlformats.org/officeDocument/2006/relationships/slide" Target="slides/slide11.xml" />
<Relationship Id="rId17" Type="http://schemas.openxmlformats.org/officeDocument/2006/relationships/slide" Target="slides/slide12.xml" />
<Relationship Id="rId18" Type="http://schemas.openxmlformats.org/officeDocument/2006/relationships/slide" Target="slides/slide13.xml" />
<Relationship Id="rId19" Type="http://schemas.openxmlformats.org/officeDocument/2006/relationships/slide" Target="slides/slide14.xml" />
<Relationship Id="rId20" Type="http://schemas.openxmlformats.org/officeDocument/2006/relationships/slide" Target="slides/slide15.xml" />
<Relationship Id="rId21" Type="http://schemas.openxmlformats.org/officeDocument/2006/relationships/slide" Target="slides/slide16.xml" />
<Relationship Id="rId22" Type="http://schemas.openxmlformats.org/officeDocument/2006/relationships/slide" Target="slides/slide17.xml" />
<Relationship Id="rId23" Type="http://schemas.openxmlformats.org/officeDocument/2006/relationships/slide" Target="slides/slide18.xml" />
<Relationship Id="rId24" Type="http://schemas.openxmlformats.org/officeDocument/2006/relationships/slide" Target="slides/slide19.xml" />
<Relationship Id="rId25" Type="http://schemas.openxmlformats.org/officeDocument/2006/relationships/slide" Target="slides/slide20.xml" />
<Relationship Id="rId26" Type="http://schemas.openxmlformats.org/officeDocument/2006/relationships/slide" Target="slides/slide21.xml" />
<Relationship Id="rId27" Type="http://schemas.openxmlformats.org/officeDocument/2006/relationships/slide" Target="slides/slide22.xml" />
<Relationship Id="rId28" Type="http://schemas.openxmlformats.org/officeDocument/2006/relationships/slide" Target="slides/slide23.xml" />
<Relationship Id="rId29" Type="http://schemas.openxmlformats.org/officeDocument/2006/relationships/slide" Target="slides/slide24.xml" />
<Relationship Id="rId30" Type="http://schemas.openxmlformats.org/officeDocument/2006/relationships/slide" Target="slides/slide25.xml" />
<Relationship Id="rId31" Type="http://schemas.openxmlformats.org/officeDocument/2006/relationships/slide" Target="slides/slide26.xml" />
<Relationship Id="rId32" Type="http://schemas.openxmlformats.org/officeDocument/2006/relationships/slide" Target="slides/slide27.xml" />
<Relationship Id="rId33" Type="http://schemas.openxmlformats.org/officeDocument/2006/relationships/slide" Target="slides/slide28.xml" />
<Relationship Id="rId34" Type="http://schemas.openxmlformats.org/officeDocument/2006/relationships/slide" Target="slides/slide29.xml" />
<Relationship Id="rId35" Type="http://schemas.openxmlformats.org/officeDocument/2006/relationships/slide" Target="slides/slide30.xml" />
<Relationship Id="rId36" Type="http://schemas.openxmlformats.org/officeDocument/2006/relationships/slide" Target="slides/slide31.xml" />
<Relationship Id="rId37" Type="http://schemas.openxmlformats.org/officeDocument/2006/relationships/slide" Target="slides/slide32.xml" />
<Relationship Id="rId38" Type="http://schemas.openxmlformats.org/officeDocument/2006/relationships/slide" Target="slides/slide33.xml" />
<Relationship Id="rId39" Type="http://schemas.openxmlformats.org/officeDocument/2006/relationships/slide" Target="slides/slide34.xml" />
<Relationship Id="rId40" Type="http://schemas.openxmlformats.org/officeDocument/2006/relationships/slide" Target="slides/slide35.xml" />
<Relationship Id="rId41" Type="http://schemas.openxmlformats.org/officeDocument/2006/relationships/slide" Target="slides/slide36.xml" />
<Relationship Id="rId42" Type="http://schemas.openxmlformats.org/officeDocument/2006/relationships/slide" Target="slides/slide37.xml" />
<Relationship Id="rId43" Type="http://schemas.openxmlformats.org/officeDocument/2006/relationships/slide" Target="slides/slide38.xml" />
<Relationship Id="rId44" Type="http://schemas.openxmlformats.org/officeDocument/2006/relationships/slide" Target="slides/slide39.xml" />
<Relationship Id="rId45" Type="http://schemas.openxmlformats.org/officeDocument/2006/relationships/slide" Target="slides/slide40.xml" />
<Relationship Id="rId46" Type="http://schemas.openxmlformats.org/officeDocument/2006/relationships/slide" Target="slides/slide41.xml" />
</Relationships>

</file>

<file path=ppt/slideLayouts/_rels/slideLayout1.xml.rels><?xml version="1.0" encoding="UTF-8" standalone="yes"?>
<Relationships xmlns="http://schemas.openxmlformats.org/package/2006/relationships">
<Relationship Id="rId1" Type="http://schemas.openxmlformats.org/officeDocument/2006/relationships/slideMaster" Target="../slideMasters/slideMaster1.xml" 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5000" Type="http://schemas.openxmlformats.org/officeDocument/2006/relationships/theme" Target="../theme/theme1.xml" 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</p:titleStyle>
    <p:bodyStyle>
</p:bodyStyle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.jpg" />
<Relationship Id="rId6" Type="http://schemas.openxmlformats.org/officeDocument/2006/relationships/image" Target="../media/image2.jpg" />
</Relationships>

</file>

<file path=ppt/slides/_rels/slide1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4.jpg" />
<Relationship Id="rId7" Type="http://schemas.openxmlformats.org/officeDocument/2006/relationships/image" Target="../media/image35.jpg" />
</Relationships>

</file>

<file path=ppt/slides/_rels/slide1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6.jpg" />
<Relationship Id="rId7" Type="http://schemas.openxmlformats.org/officeDocument/2006/relationships/image" Target="../media/image37.jpg" />
<Relationship Id="rId11" Type="http://schemas.openxmlformats.org/officeDocument/2006/relationships/image" Target="../media/image38.jpg" />
<Relationship Id="rId12" Type="http://schemas.openxmlformats.org/officeDocument/2006/relationships/image" Target="../media/image39.jpg" />
<Relationship Id="rId14" Type="http://schemas.openxmlformats.org/officeDocument/2006/relationships/image" Target="../media/image40.jpg" />
</Relationships>

</file>

<file path=ppt/slides/_rels/slide1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1.jpg" />
<Relationship Id="rId7" Type="http://schemas.openxmlformats.org/officeDocument/2006/relationships/image" Target="../media/image42.jpg" />
</Relationships>

</file>

<file path=ppt/slides/_rels/slide1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43.jpg" />
<Relationship Id="rId14" Type="http://schemas.openxmlformats.org/officeDocument/2006/relationships/image" Target="../media/image44.jpg" />
<Relationship Id="rId15" Type="http://schemas.openxmlformats.org/officeDocument/2006/relationships/image" Target="../media/image45.jpg" />
<Relationship Id="rId16" Type="http://schemas.openxmlformats.org/officeDocument/2006/relationships/image" Target="../media/image46.jpg" />
</Relationships>

</file>

<file path=ppt/slides/_rels/slide1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7.jpg" />
<Relationship Id="rId7" Type="http://schemas.openxmlformats.org/officeDocument/2006/relationships/image" Target="../media/image48.jpg" />
<Relationship Id="rId18" Type="http://schemas.openxmlformats.org/officeDocument/2006/relationships/image" Target="../media/image49.jpg" />
<Relationship Id="rId19" Type="http://schemas.openxmlformats.org/officeDocument/2006/relationships/image" Target="../media/image50.jpg" />
<Relationship Id="rId20" Type="http://schemas.openxmlformats.org/officeDocument/2006/relationships/image" Target="../media/image51.jpg" />
<Relationship Id="rId21" Type="http://schemas.openxmlformats.org/officeDocument/2006/relationships/image" Target="../media/image52.jpg" />
<Relationship Id="rId22" Type="http://schemas.openxmlformats.org/officeDocument/2006/relationships/image" Target="../media/image53.jpg" />
</Relationships>

</file>

<file path=ppt/slides/_rels/slide1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54.jpg" />
<Relationship Id="rId7" Type="http://schemas.openxmlformats.org/officeDocument/2006/relationships/image" Target="../media/image55.jpg" />
<Relationship Id="rId10" Type="http://schemas.openxmlformats.org/officeDocument/2006/relationships/image" Target="../media/image56.jpg" />
<Relationship Id="rId12" Type="http://schemas.openxmlformats.org/officeDocument/2006/relationships/image" Target="../media/image57.jpg" />
<Relationship Id="rId14" Type="http://schemas.openxmlformats.org/officeDocument/2006/relationships/image" Target="../media/image58.jpg" />
<Relationship Id="rId19" Type="http://schemas.openxmlformats.org/officeDocument/2006/relationships/image" Target="../media/image59.jpg" />
</Relationships>

</file>

<file path=ppt/slides/_rels/slide1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0.jpg" />
<Relationship Id="rId7" Type="http://schemas.openxmlformats.org/officeDocument/2006/relationships/image" Target="../media/image61.jpg" />
<Relationship Id="rId16" Type="http://schemas.openxmlformats.org/officeDocument/2006/relationships/image" Target="../media/image62.jpg" />
<Relationship Id="rId18" Type="http://schemas.openxmlformats.org/officeDocument/2006/relationships/image" Target="../media/image63.jpg" />
<Relationship Id="rId19" Type="http://schemas.openxmlformats.org/officeDocument/2006/relationships/image" Target="../media/image64.jpg" />
<Relationship Id="rId20" Type="http://schemas.openxmlformats.org/officeDocument/2006/relationships/image" Target="../media/image65.jpg" />
<Relationship Id="rId21" Type="http://schemas.openxmlformats.org/officeDocument/2006/relationships/image" Target="../media/image66.jpg" />
</Relationships>

</file>

<file path=ppt/slides/_rels/slide1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7.jpg" />
<Relationship Id="rId7" Type="http://schemas.openxmlformats.org/officeDocument/2006/relationships/image" Target="../media/image68.jpg" />
</Relationships>

</file>

<file path=ppt/slides/_rels/slide1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9.jpg" />
<Relationship Id="rId7" Type="http://schemas.openxmlformats.org/officeDocument/2006/relationships/image" Target="../media/image70.jpg" />
<Relationship Id="rId10" Type="http://schemas.openxmlformats.org/officeDocument/2006/relationships/image" Target="../media/image71.jpg" />
<Relationship Id="rId15" Type="http://schemas.openxmlformats.org/officeDocument/2006/relationships/image" Target="../media/image72.jpg" />
</Relationships>

</file>

<file path=ppt/slides/_rels/slide1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73.jpg" />
<Relationship Id="rId14" Type="http://schemas.openxmlformats.org/officeDocument/2006/relationships/image" Target="../media/image74.jpg" />
<Relationship Id="rId15" Type="http://schemas.openxmlformats.org/officeDocument/2006/relationships/image" Target="../media/image75.jpg" />
<Relationship Id="rId16" Type="http://schemas.openxmlformats.org/officeDocument/2006/relationships/image" Target="../media/image76.jpg" />
</Relationships>

</file>

<file path=ppt/slides/_rels/slide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.jpg" />
<Relationship Id="rId4" Type="http://schemas.openxmlformats.org/officeDocument/2006/relationships/image" Target="../media/image4.jpg" />
<Relationship Id="rId24" Type="http://schemas.openxmlformats.org/officeDocument/2006/relationships/image" Target="../media/image5.jpg" />
</Relationships>

</file>

<file path=ppt/slides/_rels/slide2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77.jpg" />
<Relationship Id="rId6" Type="http://schemas.openxmlformats.org/officeDocument/2006/relationships/image" Target="../media/image78.jpg" />
<Relationship Id="rId7" Type="http://schemas.openxmlformats.org/officeDocument/2006/relationships/image" Target="../media/image79.jpg" />
<Relationship Id="rId20" Type="http://schemas.openxmlformats.org/officeDocument/2006/relationships/image" Target="../media/image80.jpg" />
<Relationship Id="rId21" Type="http://schemas.openxmlformats.org/officeDocument/2006/relationships/image" Target="../media/image81.jpg" />
<Relationship Id="rId22" Type="http://schemas.openxmlformats.org/officeDocument/2006/relationships/image" Target="../media/image82.jpg" />
<Relationship Id="rId23" Type="http://schemas.openxmlformats.org/officeDocument/2006/relationships/image" Target="../media/image83.jpg" />
<Relationship Id="rId24" Type="http://schemas.openxmlformats.org/officeDocument/2006/relationships/image" Target="../media/image84.jpg" />
</Relationships>

</file>

<file path=ppt/slides/_rels/slide2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85.jpg" />
<Relationship Id="rId8" Type="http://schemas.openxmlformats.org/officeDocument/2006/relationships/image" Target="../media/image86.jpg" />
<Relationship Id="rId9" Type="http://schemas.openxmlformats.org/officeDocument/2006/relationships/image" Target="../media/image87.jpg" />
<Relationship Id="rId18" Type="http://schemas.openxmlformats.org/officeDocument/2006/relationships/image" Target="../media/image88.jpg" />
<Relationship Id="rId19" Type="http://schemas.openxmlformats.org/officeDocument/2006/relationships/image" Target="../media/image89.jpg" />
<Relationship Id="rId20" Type="http://schemas.openxmlformats.org/officeDocument/2006/relationships/image" Target="../media/image90.jpg" />
<Relationship Id="rId21" Type="http://schemas.openxmlformats.org/officeDocument/2006/relationships/image" Target="../media/image91.jpg" />
<Relationship Id="rId23" Type="http://schemas.openxmlformats.org/officeDocument/2006/relationships/image" Target="../media/image92.jpg" />
<Relationship Id="rId27" Type="http://schemas.openxmlformats.org/officeDocument/2006/relationships/image" Target="../media/image93.jpg" />
<Relationship Id="rId28" Type="http://schemas.openxmlformats.org/officeDocument/2006/relationships/image" Target="../media/image94.jpg" />
<Relationship Id="rId37" Type="http://schemas.openxmlformats.org/officeDocument/2006/relationships/image" Target="../media/image95.jpg" />
<Relationship Id="rId38" Type="http://schemas.openxmlformats.org/officeDocument/2006/relationships/image" Target="../media/image96.jpg" />
<Relationship Id="rId39" Type="http://schemas.openxmlformats.org/officeDocument/2006/relationships/image" Target="../media/image97.jpg" />
<Relationship Id="rId40" Type="http://schemas.openxmlformats.org/officeDocument/2006/relationships/image" Target="../media/image98.jpg" />
<Relationship Id="rId42" Type="http://schemas.openxmlformats.org/officeDocument/2006/relationships/image" Target="../media/image99.jpg" />
<Relationship Id="rId46" Type="http://schemas.openxmlformats.org/officeDocument/2006/relationships/image" Target="../media/image100.jpg" />
<Relationship Id="rId47" Type="http://schemas.openxmlformats.org/officeDocument/2006/relationships/image" Target="../media/image101.jpg" />
<Relationship Id="rId56" Type="http://schemas.openxmlformats.org/officeDocument/2006/relationships/image" Target="../media/image102.jpg" />
<Relationship Id="rId57" Type="http://schemas.openxmlformats.org/officeDocument/2006/relationships/image" Target="../media/image103.jpg" />
<Relationship Id="rId58" Type="http://schemas.openxmlformats.org/officeDocument/2006/relationships/image" Target="../media/image104.jpg" />
<Relationship Id="rId59" Type="http://schemas.openxmlformats.org/officeDocument/2006/relationships/image" Target="../media/image105.jpg" />
<Relationship Id="rId61" Type="http://schemas.openxmlformats.org/officeDocument/2006/relationships/image" Target="../media/image106.jpg" />
</Relationships>

</file>

<file path=ppt/slides/_rels/slide2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107.jpg" />
<Relationship Id="rId8" Type="http://schemas.openxmlformats.org/officeDocument/2006/relationships/image" Target="../media/image108.jpg" />
<Relationship Id="rId9" Type="http://schemas.openxmlformats.org/officeDocument/2006/relationships/image" Target="../media/image109.jpg" />
<Relationship Id="rId18" Type="http://schemas.openxmlformats.org/officeDocument/2006/relationships/image" Target="../media/image110.jpg" />
<Relationship Id="rId19" Type="http://schemas.openxmlformats.org/officeDocument/2006/relationships/image" Target="../media/image111.jpg" />
<Relationship Id="rId20" Type="http://schemas.openxmlformats.org/officeDocument/2006/relationships/image" Target="../media/image112.jpg" />
<Relationship Id="rId21" Type="http://schemas.openxmlformats.org/officeDocument/2006/relationships/image" Target="../media/image113.jpg" />
<Relationship Id="rId23" Type="http://schemas.openxmlformats.org/officeDocument/2006/relationships/image" Target="../media/image114.jpg" />
<Relationship Id="rId27" Type="http://schemas.openxmlformats.org/officeDocument/2006/relationships/image" Target="../media/image115.jpg" />
<Relationship Id="rId28" Type="http://schemas.openxmlformats.org/officeDocument/2006/relationships/image" Target="../media/image116.jpg" />
<Relationship Id="rId37" Type="http://schemas.openxmlformats.org/officeDocument/2006/relationships/image" Target="../media/image117.jpg" />
<Relationship Id="rId38" Type="http://schemas.openxmlformats.org/officeDocument/2006/relationships/image" Target="../media/image118.jpg" />
<Relationship Id="rId39" Type="http://schemas.openxmlformats.org/officeDocument/2006/relationships/image" Target="../media/image119.jpg" />
<Relationship Id="rId40" Type="http://schemas.openxmlformats.org/officeDocument/2006/relationships/image" Target="../media/image120.jpg" />
<Relationship Id="rId42" Type="http://schemas.openxmlformats.org/officeDocument/2006/relationships/image" Target="../media/image121.jpg" />
<Relationship Id="rId46" Type="http://schemas.openxmlformats.org/officeDocument/2006/relationships/image" Target="../media/image122.jpg" />
<Relationship Id="rId47" Type="http://schemas.openxmlformats.org/officeDocument/2006/relationships/image" Target="../media/image123.jpg" />
<Relationship Id="rId56" Type="http://schemas.openxmlformats.org/officeDocument/2006/relationships/image" Target="../media/image124.jpg" />
<Relationship Id="rId57" Type="http://schemas.openxmlformats.org/officeDocument/2006/relationships/image" Target="../media/image125.jpg" />
<Relationship Id="rId58" Type="http://schemas.openxmlformats.org/officeDocument/2006/relationships/image" Target="../media/image126.jpg" />
<Relationship Id="rId59" Type="http://schemas.openxmlformats.org/officeDocument/2006/relationships/image" Target="../media/image127.jpg" />
<Relationship Id="rId61" Type="http://schemas.openxmlformats.org/officeDocument/2006/relationships/image" Target="../media/image128.jpg" />
</Relationships>

</file>

<file path=ppt/slides/_rels/slide2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129.jpg" />
<Relationship Id="rId8" Type="http://schemas.openxmlformats.org/officeDocument/2006/relationships/image" Target="../media/image130.jpg" />
<Relationship Id="rId9" Type="http://schemas.openxmlformats.org/officeDocument/2006/relationships/image" Target="../media/image131.jpg" />
<Relationship Id="rId18" Type="http://schemas.openxmlformats.org/officeDocument/2006/relationships/image" Target="../media/image132.jpg" />
<Relationship Id="rId19" Type="http://schemas.openxmlformats.org/officeDocument/2006/relationships/image" Target="../media/image133.jpg" />
<Relationship Id="rId20" Type="http://schemas.openxmlformats.org/officeDocument/2006/relationships/image" Target="../media/image134.jpg" />
<Relationship Id="rId21" Type="http://schemas.openxmlformats.org/officeDocument/2006/relationships/image" Target="../media/image135.jpg" />
<Relationship Id="rId23" Type="http://schemas.openxmlformats.org/officeDocument/2006/relationships/image" Target="../media/image136.jpg" />
<Relationship Id="rId27" Type="http://schemas.openxmlformats.org/officeDocument/2006/relationships/image" Target="../media/image137.jpg" />
<Relationship Id="rId28" Type="http://schemas.openxmlformats.org/officeDocument/2006/relationships/image" Target="../media/image138.jpg" />
<Relationship Id="rId37" Type="http://schemas.openxmlformats.org/officeDocument/2006/relationships/image" Target="../media/image139.jpg" />
<Relationship Id="rId38" Type="http://schemas.openxmlformats.org/officeDocument/2006/relationships/image" Target="../media/image140.jpg" />
<Relationship Id="rId39" Type="http://schemas.openxmlformats.org/officeDocument/2006/relationships/image" Target="../media/image141.jpg" />
<Relationship Id="rId40" Type="http://schemas.openxmlformats.org/officeDocument/2006/relationships/image" Target="../media/image142.jpg" />
<Relationship Id="rId42" Type="http://schemas.openxmlformats.org/officeDocument/2006/relationships/image" Target="../media/image143.jpg" />
<Relationship Id="rId46" Type="http://schemas.openxmlformats.org/officeDocument/2006/relationships/image" Target="../media/image144.jpg" />
<Relationship Id="rId47" Type="http://schemas.openxmlformats.org/officeDocument/2006/relationships/image" Target="../media/image145.jpg" />
<Relationship Id="rId56" Type="http://schemas.openxmlformats.org/officeDocument/2006/relationships/image" Target="../media/image146.jpg" />
<Relationship Id="rId57" Type="http://schemas.openxmlformats.org/officeDocument/2006/relationships/image" Target="../media/image147.jpg" />
<Relationship Id="rId58" Type="http://schemas.openxmlformats.org/officeDocument/2006/relationships/image" Target="../media/image148.jpg" />
<Relationship Id="rId59" Type="http://schemas.openxmlformats.org/officeDocument/2006/relationships/image" Target="../media/image149.jpg" />
<Relationship Id="rId61" Type="http://schemas.openxmlformats.org/officeDocument/2006/relationships/image" Target="../media/image150.jpg" />
</Relationships>

</file>

<file path=ppt/slides/_rels/slide2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51.jpg" />
<Relationship Id="rId7" Type="http://schemas.openxmlformats.org/officeDocument/2006/relationships/image" Target="../media/image152.jpg" />
</Relationships>

</file>

<file path=ppt/slides/_rels/slide2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53.jpg" />
<Relationship Id="rId7" Type="http://schemas.openxmlformats.org/officeDocument/2006/relationships/image" Target="../media/image154.jpg" />
<Relationship Id="rId9" Type="http://schemas.openxmlformats.org/officeDocument/2006/relationships/image" Target="../media/image155.jpg" />
<Relationship Id="rId11" Type="http://schemas.openxmlformats.org/officeDocument/2006/relationships/image" Target="../media/image156.jpg" />
<Relationship Id="rId12" Type="http://schemas.openxmlformats.org/officeDocument/2006/relationships/image" Target="../media/image157.jpg" />
<Relationship Id="rId13" Type="http://schemas.openxmlformats.org/officeDocument/2006/relationships/image" Target="../media/image158.jpg" />
<Relationship Id="rId14" Type="http://schemas.openxmlformats.org/officeDocument/2006/relationships/image" Target="../media/image159.jpg" />
<Relationship Id="rId20" Type="http://schemas.openxmlformats.org/officeDocument/2006/relationships/image" Target="../media/image160.jpg" />
<Relationship Id="rId22" Type="http://schemas.openxmlformats.org/officeDocument/2006/relationships/image" Target="../media/image161.jpg" />
<Relationship Id="rId23" Type="http://schemas.openxmlformats.org/officeDocument/2006/relationships/image" Target="../media/image162.jpg" />
<Relationship Id="rId24" Type="http://schemas.openxmlformats.org/officeDocument/2006/relationships/image" Target="../media/image163.jpg" />
<Relationship Id="rId25" Type="http://schemas.openxmlformats.org/officeDocument/2006/relationships/image" Target="../media/image164.jpg" />
<Relationship Id="rId31" Type="http://schemas.openxmlformats.org/officeDocument/2006/relationships/image" Target="../media/image165.jpg" />
<Relationship Id="rId33" Type="http://schemas.openxmlformats.org/officeDocument/2006/relationships/image" Target="../media/image166.jpg" />
<Relationship Id="rId34" Type="http://schemas.openxmlformats.org/officeDocument/2006/relationships/image" Target="../media/image167.jpg" />
<Relationship Id="rId35" Type="http://schemas.openxmlformats.org/officeDocument/2006/relationships/image" Target="../media/image168.jpg" />
<Relationship Id="rId36" Type="http://schemas.openxmlformats.org/officeDocument/2006/relationships/image" Target="../media/image169.jpg" />
<Relationship Id="rId42" Type="http://schemas.openxmlformats.org/officeDocument/2006/relationships/image" Target="../media/image170.jpg" />
<Relationship Id="rId44" Type="http://schemas.openxmlformats.org/officeDocument/2006/relationships/image" Target="../media/image171.jpg" />
<Relationship Id="rId45" Type="http://schemas.openxmlformats.org/officeDocument/2006/relationships/image" Target="../media/image172.jpg" />
<Relationship Id="rId46" Type="http://schemas.openxmlformats.org/officeDocument/2006/relationships/image" Target="../media/image173.jpg" />
<Relationship Id="rId47" Type="http://schemas.openxmlformats.org/officeDocument/2006/relationships/image" Target="../media/image174.jpg" />
<Relationship Id="rId53" Type="http://schemas.openxmlformats.org/officeDocument/2006/relationships/image" Target="../media/image175.jpg" />
<Relationship Id="rId55" Type="http://schemas.openxmlformats.org/officeDocument/2006/relationships/image" Target="../media/image176.jpg" />
<Relationship Id="rId56" Type="http://schemas.openxmlformats.org/officeDocument/2006/relationships/image" Target="../media/image177.jpg" />
<Relationship Id="rId57" Type="http://schemas.openxmlformats.org/officeDocument/2006/relationships/image" Target="../media/image178.jpg" />
<Relationship Id="rId58" Type="http://schemas.openxmlformats.org/officeDocument/2006/relationships/image" Target="../media/image179.jpg" />
</Relationships>

</file>

<file path=ppt/slides/_rels/slide2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80.jpg" />
<Relationship Id="rId14" Type="http://schemas.openxmlformats.org/officeDocument/2006/relationships/image" Target="../media/image181.jpg" />
<Relationship Id="rId15" Type="http://schemas.openxmlformats.org/officeDocument/2006/relationships/image" Target="../media/image182.jpg" />
<Relationship Id="rId16" Type="http://schemas.openxmlformats.org/officeDocument/2006/relationships/image" Target="../media/image183.jpg" />
</Relationships>

</file>

<file path=ppt/slides/_rels/slide2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84.jpg" />
<Relationship Id="rId7" Type="http://schemas.openxmlformats.org/officeDocument/2006/relationships/image" Target="../media/image185.jpg" />
<Relationship Id="rId17" Type="http://schemas.openxmlformats.org/officeDocument/2006/relationships/image" Target="../media/image186.jpg" />
<Relationship Id="rId18" Type="http://schemas.openxmlformats.org/officeDocument/2006/relationships/image" Target="../media/image187.jpg" />
<Relationship Id="rId19" Type="http://schemas.openxmlformats.org/officeDocument/2006/relationships/image" Target="../media/image188.jpg" />
</Relationships>

</file>

<file path=ppt/slides/_rels/slide2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89.jpg" />
<Relationship Id="rId7" Type="http://schemas.openxmlformats.org/officeDocument/2006/relationships/image" Target="../media/image190.jpg" />
<Relationship Id="rId9" Type="http://schemas.openxmlformats.org/officeDocument/2006/relationships/image" Target="../media/image191.jpg" />
<Relationship Id="rId11" Type="http://schemas.openxmlformats.org/officeDocument/2006/relationships/image" Target="../media/image192.jpg" />
</Relationships>

</file>

<file path=ppt/slides/_rels/slide2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3.jpg" />
<Relationship Id="rId7" Type="http://schemas.openxmlformats.org/officeDocument/2006/relationships/image" Target="../media/image194.jpg" />
<Relationship Id="rId16" Type="http://schemas.openxmlformats.org/officeDocument/2006/relationships/image" Target="../media/image195.jpg" />
<Relationship Id="rId17" Type="http://schemas.openxmlformats.org/officeDocument/2006/relationships/image" Target="../media/image196.jpg" />
<Relationship Id="rId18" Type="http://schemas.openxmlformats.org/officeDocument/2006/relationships/image" Target="../media/image197.jpg" />
<Relationship Id="rId19" Type="http://schemas.openxmlformats.org/officeDocument/2006/relationships/image" Target="../media/image198.jpg" />
<Relationship Id="rId21" Type="http://schemas.openxmlformats.org/officeDocument/2006/relationships/image" Target="../media/image199.jpg" />
</Relationships>

</file>

<file path=ppt/slides/_rels/slide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.jpg" />
<Relationship Id="rId3" Type="http://schemas.openxmlformats.org/officeDocument/2006/relationships/image" Target="../media/image7.jpg" />
<Relationship Id="rId11" Type="http://schemas.openxmlformats.org/officeDocument/2006/relationships/image" Target="../media/image8.jpg" />
</Relationships>

</file>

<file path=ppt/slides/_rels/slide3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00.jpg" />
<Relationship Id="rId7" Type="http://schemas.openxmlformats.org/officeDocument/2006/relationships/image" Target="../media/image201.jpg" />
<Relationship Id="rId16" Type="http://schemas.openxmlformats.org/officeDocument/2006/relationships/image" Target="../media/image202.jpg" />
<Relationship Id="rId17" Type="http://schemas.openxmlformats.org/officeDocument/2006/relationships/image" Target="../media/image203.jpg" />
<Relationship Id="rId18" Type="http://schemas.openxmlformats.org/officeDocument/2006/relationships/image" Target="../media/image204.jpg" />
<Relationship Id="rId19" Type="http://schemas.openxmlformats.org/officeDocument/2006/relationships/image" Target="../media/image205.jpg" />
<Relationship Id="rId28" Type="http://schemas.openxmlformats.org/officeDocument/2006/relationships/image" Target="../media/image206.jpg" />
<Relationship Id="rId29" Type="http://schemas.openxmlformats.org/officeDocument/2006/relationships/image" Target="../media/image207.jpg" />
<Relationship Id="rId30" Type="http://schemas.openxmlformats.org/officeDocument/2006/relationships/image" Target="../media/image208.jpg" />
<Relationship Id="rId31" Type="http://schemas.openxmlformats.org/officeDocument/2006/relationships/image" Target="../media/image209.jpg" />
</Relationships>

</file>

<file path=ppt/slides/_rels/slide3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10.jpg" />
<Relationship Id="rId6" Type="http://schemas.openxmlformats.org/officeDocument/2006/relationships/image" Target="../media/image211.jpg" />
<Relationship Id="rId8" Type="http://schemas.openxmlformats.org/officeDocument/2006/relationships/image" Target="../media/image212.jpg" />
<Relationship Id="rId10" Type="http://schemas.openxmlformats.org/officeDocument/2006/relationships/image" Target="../media/image213.jpg" />
<Relationship Id="rId12" Type="http://schemas.openxmlformats.org/officeDocument/2006/relationships/image" Target="../media/image214.jpg" />
</Relationships>

</file>

<file path=ppt/slides/_rels/slide3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15.jpg" />
<Relationship Id="rId7" Type="http://schemas.openxmlformats.org/officeDocument/2006/relationships/image" Target="../media/image216.jpg" />
<Relationship Id="rId10" Type="http://schemas.openxmlformats.org/officeDocument/2006/relationships/image" Target="../media/image217.jpg" />
<Relationship Id="rId15" Type="http://schemas.openxmlformats.org/officeDocument/2006/relationships/image" Target="../media/image218.jpg" />
</Relationships>

</file>

<file path=ppt/slides/_rels/slide3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219.jpg" />
<Relationship Id="rId14" Type="http://schemas.openxmlformats.org/officeDocument/2006/relationships/image" Target="../media/image220.jpg" />
<Relationship Id="rId15" Type="http://schemas.openxmlformats.org/officeDocument/2006/relationships/image" Target="../media/image221.jpg" />
<Relationship Id="rId16" Type="http://schemas.openxmlformats.org/officeDocument/2006/relationships/image" Target="../media/image222.jpg" />
</Relationships>

</file>

<file path=ppt/slides/_rels/slide3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23.jpg" />
<Relationship Id="rId6" Type="http://schemas.openxmlformats.org/officeDocument/2006/relationships/image" Target="../media/image224.jpg" />
<Relationship Id="rId7" Type="http://schemas.openxmlformats.org/officeDocument/2006/relationships/image" Target="../media/image225.jpg" />
<Relationship Id="rId8" Type="http://schemas.openxmlformats.org/officeDocument/2006/relationships/image" Target="../media/image226.jpg" />
<Relationship Id="rId9" Type="http://schemas.openxmlformats.org/officeDocument/2006/relationships/image" Target="../media/image227.jpg" />
<Relationship Id="rId10" Type="http://schemas.openxmlformats.org/officeDocument/2006/relationships/image" Target="../media/image228.jpg" />
<Relationship Id="rId11" Type="http://schemas.openxmlformats.org/officeDocument/2006/relationships/image" Target="../media/image229.jpg" />
</Relationships>

</file>

<file path=ppt/slides/_rels/slide3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0.jpg" />
<Relationship Id="rId7" Type="http://schemas.openxmlformats.org/officeDocument/2006/relationships/image" Target="../media/image231.jpg" />
</Relationships>

</file>

<file path=ppt/slides/_rels/slide3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32.jpg" />
<Relationship Id="rId8" Type="http://schemas.openxmlformats.org/officeDocument/2006/relationships/image" Target="../media/image233.jpg" />
<Relationship Id="rId9" Type="http://schemas.openxmlformats.org/officeDocument/2006/relationships/image" Target="../media/image234.jpg" />
<Relationship Id="rId18" Type="http://schemas.openxmlformats.org/officeDocument/2006/relationships/image" Target="../media/image235.jpg" />
<Relationship Id="rId19" Type="http://schemas.openxmlformats.org/officeDocument/2006/relationships/image" Target="../media/image236.jpg" />
<Relationship Id="rId20" Type="http://schemas.openxmlformats.org/officeDocument/2006/relationships/image" Target="../media/image237.jpg" />
<Relationship Id="rId21" Type="http://schemas.openxmlformats.org/officeDocument/2006/relationships/image" Target="../media/image238.jpg" />
<Relationship Id="rId22" Type="http://schemas.openxmlformats.org/officeDocument/2006/relationships/image" Target="../media/image239.jpg" />
<Relationship Id="rId27" Type="http://schemas.openxmlformats.org/officeDocument/2006/relationships/image" Target="../media/image240.jpg" />
<Relationship Id="rId28" Type="http://schemas.openxmlformats.org/officeDocument/2006/relationships/image" Target="../media/image241.jpg" />
<Relationship Id="rId37" Type="http://schemas.openxmlformats.org/officeDocument/2006/relationships/image" Target="../media/image242.jpg" />
<Relationship Id="rId38" Type="http://schemas.openxmlformats.org/officeDocument/2006/relationships/image" Target="../media/image243.jpg" />
<Relationship Id="rId39" Type="http://schemas.openxmlformats.org/officeDocument/2006/relationships/image" Target="../media/image244.jpg" />
<Relationship Id="rId40" Type="http://schemas.openxmlformats.org/officeDocument/2006/relationships/image" Target="../media/image245.jpg" />
<Relationship Id="rId41" Type="http://schemas.openxmlformats.org/officeDocument/2006/relationships/image" Target="../media/image246.jpg" />
<Relationship Id="rId46" Type="http://schemas.openxmlformats.org/officeDocument/2006/relationships/image" Target="../media/image247.jpg" />
<Relationship Id="rId47" Type="http://schemas.openxmlformats.org/officeDocument/2006/relationships/image" Target="../media/image248.jpg" />
<Relationship Id="rId56" Type="http://schemas.openxmlformats.org/officeDocument/2006/relationships/image" Target="../media/image249.jpg" />
<Relationship Id="rId57" Type="http://schemas.openxmlformats.org/officeDocument/2006/relationships/image" Target="../media/image250.jpg" />
<Relationship Id="rId58" Type="http://schemas.openxmlformats.org/officeDocument/2006/relationships/image" Target="../media/image251.jpg" />
<Relationship Id="rId59" Type="http://schemas.openxmlformats.org/officeDocument/2006/relationships/image" Target="../media/image252.jpg" />
<Relationship Id="rId60" Type="http://schemas.openxmlformats.org/officeDocument/2006/relationships/image" Target="../media/image253.jpg" />
</Relationships>

</file>

<file path=ppt/slides/_rels/slide3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254.jpg" />
<Relationship Id="rId14" Type="http://schemas.openxmlformats.org/officeDocument/2006/relationships/image" Target="../media/image255.jpg" />
<Relationship Id="rId15" Type="http://schemas.openxmlformats.org/officeDocument/2006/relationships/image" Target="../media/image256.jpg" />
<Relationship Id="rId16" Type="http://schemas.openxmlformats.org/officeDocument/2006/relationships/image" Target="../media/image257.jpg" />
</Relationships>

</file>

<file path=ppt/slides/_rels/slide3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58.jpg" />
<Relationship Id="rId7" Type="http://schemas.openxmlformats.org/officeDocument/2006/relationships/image" Target="../media/image259.jpg" />
<Relationship Id="rId14" Type="http://schemas.openxmlformats.org/officeDocument/2006/relationships/image" Target="../media/image260.jpg" />
<Relationship Id="rId16" Type="http://schemas.openxmlformats.org/officeDocument/2006/relationships/image" Target="../media/image261.jpg" />
<Relationship Id="rId18" Type="http://schemas.openxmlformats.org/officeDocument/2006/relationships/image" Target="../media/image262.jpg" />
</Relationships>

</file>

<file path=ppt/slides/_rels/slide3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63.jpg" />
<Relationship Id="rId3" Type="http://schemas.openxmlformats.org/officeDocument/2006/relationships/image" Target="../media/image264.jpg" />
<Relationship Id="rId8" Type="http://schemas.openxmlformats.org/officeDocument/2006/relationships/image" Target="../media/image265.jpg" />
</Relationships>

</file>

<file path=ppt/slides/_rels/slide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9.jpg" />
<Relationship Id="rId14" Type="http://schemas.openxmlformats.org/officeDocument/2006/relationships/image" Target="../media/image10.jpg" />
<Relationship Id="rId15" Type="http://schemas.openxmlformats.org/officeDocument/2006/relationships/image" Target="../media/image11.jpg" />
<Relationship Id="rId17" Type="http://schemas.openxmlformats.org/officeDocument/2006/relationships/image" Target="../media/image12.jpg" />
</Relationships>

</file>

<file path=ppt/slides/_rels/slide4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66.jpg" />
<Relationship Id="rId3" Type="http://schemas.openxmlformats.org/officeDocument/2006/relationships/image" Target="../media/image267.jpg" />
</Relationships>

</file>

<file path=ppt/slides/_rels/slide4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68.jpg" />
</Relationships>

</file>

<file path=ppt/slides/_rels/slide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.jpg" />
<Relationship Id="rId5" Type="http://schemas.openxmlformats.org/officeDocument/2006/relationships/image" Target="../media/image14.jpg" />
<Relationship Id="rId6" Type="http://schemas.openxmlformats.org/officeDocument/2006/relationships/image" Target="../media/image15.jpg" />
<Relationship Id="rId12" Type="http://schemas.openxmlformats.org/officeDocument/2006/relationships/image" Target="../media/image16.jpg" />
</Relationships>

</file>

<file path=ppt/slides/_rels/slide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7.jpg" />
<Relationship Id="rId10" Type="http://schemas.openxmlformats.org/officeDocument/2006/relationships/image" Target="../media/image18.jpg" />
<Relationship Id="rId11" Type="http://schemas.openxmlformats.org/officeDocument/2006/relationships/image" Target="../media/image19.jpg" />
<Relationship Id="rId12" Type="http://schemas.openxmlformats.org/officeDocument/2006/relationships/image" Target="../media/image20.jpg" />
<Relationship Id="rId13" Type="http://schemas.openxmlformats.org/officeDocument/2006/relationships/image" Target="../media/image21.jpg" />
</Relationships>

</file>

<file path=ppt/slides/_rels/slide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22.jpg" />
<Relationship Id="rId14" Type="http://schemas.openxmlformats.org/officeDocument/2006/relationships/image" Target="../media/image23.jpg" />
<Relationship Id="rId15" Type="http://schemas.openxmlformats.org/officeDocument/2006/relationships/image" Target="../media/image24.jpg" />
<Relationship Id="rId17" Type="http://schemas.openxmlformats.org/officeDocument/2006/relationships/image" Target="../media/image25.jpg" />
</Relationships>

</file>

<file path=ppt/slides/_rels/slide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6.jpg" />
<Relationship Id="rId7" Type="http://schemas.openxmlformats.org/officeDocument/2006/relationships/image" Target="../media/image27.jpg" />
<Relationship Id="rId17" Type="http://schemas.openxmlformats.org/officeDocument/2006/relationships/image" Target="../media/image28.jpg" />
<Relationship Id="rId18" Type="http://schemas.openxmlformats.org/officeDocument/2006/relationships/image" Target="../media/image29.jpg" />
</Relationships>

</file>

<file path=ppt/slides/_rels/slide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0.jpg" />
<Relationship Id="rId7" Type="http://schemas.openxmlformats.org/officeDocument/2006/relationships/image" Target="../media/image31.jpg" />
<Relationship Id="rId12" Type="http://schemas.openxmlformats.org/officeDocument/2006/relationships/image" Target="../media/image32.jpg" />
<Relationship Id="rId16" Type="http://schemas.openxmlformats.org/officeDocument/2006/relationships/image" Target="../media/image33.jpg" 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8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770380" y="3531619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Facebook Marka Performans Raporu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737999" y="655238"/>
            <a:ext cx="7919999" cy="2905237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6000" b="0" i="0" smtClean="0">
                <a:solidFill>
                  <a:srgbClr val="FF608B">
</a:srgbClr>
                </a:solidFill>
                <a:latin typeface="Arial"/>
              </a:rPr>
              <a:t>Hyundai Türkiye</a:t>
            </a:r>
            <a:r>
              <a:rPr lang="en-US" sz="6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770380" y="3848380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01 Haziran 2020 - 30 Haziran 2020</a:t>
            </a:r>
            <a:r>
              <a:rPr lang="en-US" sz="1400"/>
              <a:t> </a:t>
            </a:r>
          </a:p>
        </p:txBody>
      </p:sp>
      <p:pic>
        <p:nvPicPr>
          <p:cNvPr id="27" name="Picture27" descr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483B56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Hayran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Hayran Değişimi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816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Türkiye Günlere Göre Hayran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-2.703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Hayran Sayısı Değişimi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799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%-0,20</a:t>
            </a:r>
            <a:r>
              <a:rPr lang="en-US" sz="36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799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Hayran Değişim Oranı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%0,03</a:t>
            </a:r>
            <a:r>
              <a:rPr lang="en-US" sz="36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Hayran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Hayran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Büyüme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269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Facebook Hyundai Türkiye Günlere Göre Hayran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32. sırada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39 sayfa arasında</a:t>
            </a:r>
            <a:r>
              <a:rPr lang="en-US" sz="12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879999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39 sayfa arasında 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çok hayran artışı olan 32. sayfa.</a:t>
            </a:r>
            <a:r>
              <a:rPr lang="en-US" sz="1000"/>
              <a:t> </a:t>
            </a:r>
          </a:p>
        </p:txBody>
      </p:sp>
      <p:pic>
        <p:nvPicPr>
          <p:cNvPr id="46" name="Picture46" descr="image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16380" y="1396761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7" name="Picture47" descr="image3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0" y="470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55619" y="3956381"/>
            <a:ext cx="9269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Facebook Otomotiv &gt; Üreticiler Sektörü Hayran Sayısı Değişimi Ortalaması</a:t>
            </a:r>
            <a:r>
              <a:rPr lang="en-US" sz="1200"/>
              <a:t> </a:t>
            </a:r>
          </a:p>
        </p:txBody>
      </p:sp>
      <p:pic>
        <p:nvPicPr>
          <p:cNvPr id="54" name="Picture54" descr="image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7999" y="4233619"/>
            <a:ext cx="9266380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11</a:t>
            </a:r>
            <a:r>
              <a:rPr lang="en-US" sz="18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%0,03</a:t>
            </a:r>
            <a:r>
              <a:rPr lang="en-US" sz="36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38761" y="5842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Hayran Değişim Oranı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Hayran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Hayran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24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Hayran Sayısı Aralıklarına Göre Facebook Otomotiv &gt; Üreticiler Sektöründeki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4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39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799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1.365.382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799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Hayran Sayısı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4.635.789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Hayran Sayısı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İleti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Facebook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sayfası için İleti Sayısı, İleti Türleri, İleti Paylaşımları ve detaylarına dair verilerin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10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tarafından toplam 10 farklı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Fotoğraf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8 adedi Fotoğraf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türündeydi.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Video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2 adedi Video türündeydi.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4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4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4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4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587618" y="137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10587618" y="1900761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587618" y="2473238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587618" y="298438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587618" y="3564000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10587618" y="4071618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Bağlantı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19999" y="4629618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10619999" y="5115619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Metin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619999" y="569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28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0619999" y="617400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Diğer</a:t>
            </a:r>
            <a:r>
              <a:rPr lang="en-US" sz="1000"/>
              <a:t> </a:t>
            </a:r>
          </a:p>
        </p:txBody>
      </p:sp>
      <p:pic>
        <p:nvPicPr>
          <p:cNvPr id="88" name="Picture88" descr="image4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82761" y="137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9" name="Picture89" descr="image5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982761" y="2473238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0" name="Picture90" descr="image5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82761" y="3564000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1" name="Picture91" descr="image5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82761" y="4629618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2" name="Picture92" descr="image53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82761" y="569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162761" y="1947619"/>
            <a:ext cx="179999" cy="179999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FastReport.ShapeObject 100"/>
          <p:cNvSpPr>
            <a:spLocks noGrp="1"/>
          </p:cNvSpPr>
          <p:nvPr>
            <p:ph/>
          </p:nvPr>
        </p:nvSpPr>
        <p:spPr>
          <a:xfrm>
            <a:off x="10162761" y="3038380"/>
            <a:ext cx="179999" cy="179999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9" name="FastReport.ShapeObject 108"/>
          <p:cNvSpPr>
            <a:spLocks noGrp="1"/>
          </p:cNvSpPr>
          <p:nvPr>
            <p:ph/>
          </p:nvPr>
        </p:nvSpPr>
        <p:spPr>
          <a:xfrm>
            <a:off x="10162761" y="4129238"/>
            <a:ext cx="179999" cy="179999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7" name="FastReport.ShapeObject 116"/>
          <p:cNvSpPr>
            <a:spLocks noGrp="1"/>
          </p:cNvSpPr>
          <p:nvPr>
            <p:ph/>
          </p:nvPr>
        </p:nvSpPr>
        <p:spPr>
          <a:xfrm>
            <a:off x="10162761" y="5216380"/>
            <a:ext cx="179999" cy="179999"/>
          </a:xfrm>
          <a:prstGeom prst="ellipse">
            <a:avLst/>
          </a:prstGeom>
          <a:solidFill>
            <a:srgbClr val="FCD364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25" name="FastReport.ShapeObject 124"/>
          <p:cNvSpPr>
            <a:spLocks noGrp="1"/>
          </p:cNvSpPr>
          <p:nvPr>
            <p:ph/>
          </p:nvPr>
        </p:nvSpPr>
        <p:spPr>
          <a:xfrm>
            <a:off x="10162761" y="6307238"/>
            <a:ext cx="179999" cy="179999"/>
          </a:xfrm>
          <a:prstGeom prst="ellipse">
            <a:avLst/>
          </a:prstGeom>
          <a:solidFill>
            <a:srgbClr val="AFD881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Saatleri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 ve Saatlere Göre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47238"/>
            <a:ext cx="9237619" cy="2786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8" y="2181619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13.00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8" y="275761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Saat</a:t>
            </a:r>
            <a:r>
              <a:rPr lang="en-US" sz="1000"/>
              <a:t> </a:t>
            </a:r>
          </a:p>
        </p:txBody>
      </p:sp>
      <p:pic>
        <p:nvPicPr>
          <p:cNvPr id="40" name="Picture40" descr="image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508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255619" y="4471238"/>
            <a:ext cx="24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Saatlere Göre İletiler</a:t>
            </a:r>
            <a:r>
              <a:rPr lang="en-US" sz="1200"/>
              <a:t> </a:t>
            </a:r>
          </a:p>
        </p:txBody>
      </p:sp>
      <p:pic>
        <p:nvPicPr>
          <p:cNvPr id="47" name="Picture47" descr="image5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999" y="4737619"/>
            <a:ext cx="686876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7174761" y="4471238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İletiler</a:t>
            </a:r>
            <a:r>
              <a:rPr lang="en-US" sz="1200"/>
              <a:t> </a:t>
            </a:r>
          </a:p>
        </p:txBody>
      </p:sp>
      <p:pic>
        <p:nvPicPr>
          <p:cNvPr id="54" name="Picture54" descr="image5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68380" y="4737619"/>
            <a:ext cx="2282380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9849618" y="298438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49618" y="5392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Pazartesi</a:t>
            </a:r>
            <a:r>
              <a:rPr lang="en-US" sz="28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49618" y="599038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Gün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49618" y="6217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79" name="Picture79" descr="image59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62381" y="4708762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Türleri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Sektördeki Markaların Aylık İleti Sayıları</a:t>
            </a:r>
            <a:r>
              <a:rPr lang="en-US" sz="1200"/>
              <a:t> </a:t>
            </a:r>
          </a:p>
        </p:txBody>
      </p:sp>
      <p:pic>
        <p:nvPicPr>
          <p:cNvPr id="27" name="Picture27" descr="image6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652381" y="145438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005238"/>
            <a:ext cx="2102380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Toplam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652381" y="2811619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0,3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358762"/>
            <a:ext cx="2102380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Günlük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652381" y="4165238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13,3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708762"/>
            <a:ext cx="2102380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52381" y="551876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0,5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062380"/>
            <a:ext cx="2102380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 Ortalama İleti Sayısı</a:t>
            </a:r>
            <a:r>
              <a:rPr lang="en-US" sz="1000"/>
              <a:t> </a:t>
            </a:r>
          </a:p>
        </p:txBody>
      </p:sp>
      <p:pic>
        <p:nvPicPr>
          <p:cNvPr id="76" name="Picture76" descr="image6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44000" y="1439999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7" name="TextBox 76"/>
          <p:cNvSpPr>
            <a:spLocks noGrp="1"/>
          </p:cNvSpPr>
          <p:nvPr>
            <p:ph/>
          </p:nvPr>
        </p:nvSpPr>
        <p:spPr>
          <a:xfrm>
            <a:off x="4964381" y="1169999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Türleri</a:t>
            </a:r>
            <a:r>
              <a:rPr lang="en-US" sz="1200"/>
              <a:t> </a:t>
            </a:r>
          </a:p>
        </p:txBody>
      </p:sp>
      <p:pic>
        <p:nvPicPr>
          <p:cNvPr id="83" name="Picture83" descr="image6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19238" y="1448285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6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44000" y="279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5" name="Picture85" descr="image6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44000" y="4143618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6" name="Picture86" descr="image6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44000" y="5497238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Kelime Bulutu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İletilerde En Çok Kullanılan Kelimeler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61" y="1419523"/>
            <a:ext cx="1169276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İleti Frekansı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İleti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8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8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7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8" y="3059999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8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8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Marka Başı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8" y="6019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65" name="Picture65" descr="image7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69999"/>
            <a:ext cx="942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İleti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En Başarılı İletiler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01.06.2020 – 30.06.2020 tarihleri arasında Hyundai Türkiye Facebook sayfası için İleti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Sayısı, İleti Türleri, İleti Paylaşımları ve detaylarına dair verilerin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10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4,0K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%100,0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tarafından toplam 10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Etkileşim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iletileri toplam 4.013 etkileşime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ulaştı.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En Başarılı 10 İletinin Payı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başarılı 10 iletinin etkileşiminin,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 iletilerin etkileşimine oranı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%100,00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7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7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7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7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İçeriği</a:t>
            </a:r>
            <a:r>
              <a:rPr lang="en-US" sz="3600"/>
              <a:t> </a:t>
            </a:r>
          </a:p>
        </p:txBody>
      </p:sp>
      <p:sp>
        <p:nvSpPr>
          <p:cNvPr id="9" name="FastReport.ShapeObject 8"/>
          <p:cNvSpPr>
            <a:spLocks noGrp="1"/>
          </p:cNvSpPr>
          <p:nvPr>
            <p:ph/>
          </p:nvPr>
        </p:nvSpPr>
        <p:spPr>
          <a:xfrm>
            <a:off x="0" y="0"/>
            <a:ext cx="935999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7" name="Picture17" descr="imag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99" y="3078000"/>
            <a:ext cx="687619" cy="701999"/>
          </a:xfrm>
          <a:prstGeom prst="rect">
            <a:avLst/>
          </a:prstGeom>
          <a:solidFill>
            <a:srgbClr val="483B56"/>
          </a:solidFill>
        </p:spPr>
      </p:pic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007999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935999" y="6418761"/>
            <a:ext cx="10555238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Bu analizde yer alan tüm istatistikler, Facebook tarafından paylaşılan kamuya açık verilerden derlenmiştir. Bu analizin tüm yayın hakları TTBOOM Dijital İnteraktif Medya A.Ş'ye aittir.</a:t>
            </a:r>
            <a:r>
              <a:rPr lang="en-US" sz="800"/>
              <a:t> </a:t>
            </a:r>
          </a:p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Yazılı izin alınmadan kurum içi paylaşımlar haricinde, herkese açık kaynaklarda kısmen ya da tamamen alıntı yapılamaz, hiçbir şekilde kopya edilemez, çoğaltılamaz ve yayınlanamaz.</a:t>
            </a:r>
            <a:r>
              <a:rPr lang="en-US" sz="800"/>
              <a:t> </a:t>
            </a:r>
          </a:p>
        </p:txBody>
      </p:sp>
      <p:cxnSp>
        <p:nvCxnSpPr>
          <p:cNvPr id="30" name="LineObject 29"/>
          <p:cNvCxnSpPr/>
          <p:nvPr/>
        </p:nvCxnSpPr>
        <p:spPr>
          <a:xfrm flipH="1" flipV="1">
            <a:off x="5400000" y="2275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5363999" y="1844476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Yönetici Özeti</a:t>
            </a:r>
            <a:r>
              <a:rPr lang="en-US" sz="18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0260000" y="1853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cxnSp>
        <p:nvCxnSpPr>
          <p:cNvPr id="43" name="LineObject 42"/>
          <p:cNvCxnSpPr/>
          <p:nvPr/>
        </p:nvCxnSpPr>
        <p:spPr>
          <a:xfrm flipH="1" flipV="1">
            <a:off x="5418000" y="2797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5363999" y="2366476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Hayran İstatistikleri</a:t>
            </a:r>
            <a:r>
              <a:rPr lang="en-US" sz="1800"/>
              <a:t> </a:t>
            </a:r>
          </a:p>
        </p:txBody>
      </p: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10277999" y="2375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  <p:cxnSp>
        <p:nvCxnSpPr>
          <p:cNvPr id="56" name="LineObject 55"/>
          <p:cNvCxnSpPr/>
          <p:nvPr/>
        </p:nvCxnSpPr>
        <p:spPr>
          <a:xfrm flipH="1" flipV="1">
            <a:off x="5418000" y="3337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5363999" y="2906476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Büyüme İstatistikleri</a:t>
            </a:r>
            <a:r>
              <a:rPr lang="en-US" sz="18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10277999" y="2915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cxnSp>
        <p:nvCxnSpPr>
          <p:cNvPr id="69" name="LineObject 68"/>
          <p:cNvCxnSpPr/>
          <p:nvPr/>
        </p:nvCxnSpPr>
        <p:spPr>
          <a:xfrm flipH="1" flipV="1">
            <a:off x="5418000" y="3877237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5363999" y="3446476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İleti Verileri</a:t>
            </a:r>
            <a:r>
              <a:rPr lang="en-US" sz="18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277999" y="3456000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  <p:cxnSp>
        <p:nvCxnSpPr>
          <p:cNvPr id="82" name="LineObject 81"/>
          <p:cNvCxnSpPr/>
          <p:nvPr/>
        </p:nvCxnSpPr>
        <p:spPr>
          <a:xfrm flipH="1" flipV="1">
            <a:off x="5418000" y="4417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>
            <a:spLocks noGrp="1"/>
          </p:cNvSpPr>
          <p:nvPr>
            <p:ph/>
          </p:nvPr>
        </p:nvSpPr>
        <p:spPr>
          <a:xfrm>
            <a:off x="5363999" y="3986476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En Başarılı İletiler</a:t>
            </a:r>
            <a:r>
              <a:rPr lang="en-US" sz="1800"/>
              <a:t> </a:t>
            </a:r>
          </a:p>
        </p:txBody>
      </p:sp>
      <p:sp>
        <p:nvSpPr>
          <p:cNvPr id="89" name="TextBox 88"/>
          <p:cNvSpPr>
            <a:spLocks noGrp="1"/>
          </p:cNvSpPr>
          <p:nvPr>
            <p:ph/>
          </p:nvPr>
        </p:nvSpPr>
        <p:spPr>
          <a:xfrm>
            <a:off x="10277999" y="3995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  <p:cxnSp>
        <p:nvCxnSpPr>
          <p:cNvPr id="95" name="LineObject 94"/>
          <p:cNvCxnSpPr/>
          <p:nvPr/>
        </p:nvCxnSpPr>
        <p:spPr>
          <a:xfrm flipH="1" flipV="1">
            <a:off x="5418000" y="4957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>
            <a:spLocks noGrp="1"/>
          </p:cNvSpPr>
          <p:nvPr>
            <p:ph/>
          </p:nvPr>
        </p:nvSpPr>
        <p:spPr>
          <a:xfrm>
            <a:off x="5363999" y="4536000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Etkileşim Performansı</a:t>
            </a:r>
            <a:r>
              <a:rPr lang="en-US" sz="1800"/>
              <a:t> </a:t>
            </a:r>
          </a:p>
        </p:txBody>
      </p:sp>
      <p:sp>
        <p:nvSpPr>
          <p:cNvPr id="102" name="TextBox 101"/>
          <p:cNvSpPr>
            <a:spLocks noGrp="1"/>
          </p:cNvSpPr>
          <p:nvPr>
            <p:ph/>
          </p:nvPr>
        </p:nvSpPr>
        <p:spPr>
          <a:xfrm>
            <a:off x="10277999" y="4536000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  <p:cxnSp>
        <p:nvCxnSpPr>
          <p:cNvPr id="108" name="LineObject 107"/>
          <p:cNvCxnSpPr/>
          <p:nvPr/>
        </p:nvCxnSpPr>
        <p:spPr>
          <a:xfrm flipH="1" flipV="1">
            <a:off x="5418000" y="5497238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>
            <a:spLocks noGrp="1"/>
          </p:cNvSpPr>
          <p:nvPr>
            <p:ph/>
          </p:nvPr>
        </p:nvSpPr>
        <p:spPr>
          <a:xfrm>
            <a:off x="5363999" y="5075999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Sektör Liderleriyle Kıyaslama</a:t>
            </a:r>
            <a:r>
              <a:rPr lang="en-US" sz="1800"/>
              <a:t> </a:t>
            </a:r>
          </a:p>
        </p:txBody>
      </p:sp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10277999" y="5075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  <p:cxnSp>
        <p:nvCxnSpPr>
          <p:cNvPr id="121" name="LineObject 120"/>
          <p:cNvCxnSpPr/>
          <p:nvPr/>
        </p:nvCxnSpPr>
        <p:spPr>
          <a:xfrm flipH="1" flipV="1">
            <a:off x="5418000" y="6037237"/>
            <a:ext cx="5615999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5363999" y="5615999"/>
            <a:ext cx="485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SocialBrands Performansı</a:t>
            </a:r>
            <a:r>
              <a:rPr lang="en-US" sz="1800"/>
              <a:t> </a:t>
            </a:r>
          </a:p>
        </p:txBody>
      </p:sp>
      <p:sp>
        <p:nvSpPr>
          <p:cNvPr id="128" name="TextBox 127"/>
          <p:cNvSpPr>
            <a:spLocks noGrp="1"/>
          </p:cNvSpPr>
          <p:nvPr>
            <p:ph/>
          </p:nvPr>
        </p:nvSpPr>
        <p:spPr>
          <a:xfrm>
            <a:off x="10277999" y="5615999"/>
            <a:ext cx="719999" cy="35999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  <p:sp>
        <p:nvSpPr>
          <p:cNvPr id="134" name="TextBox 13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</a:t>
            </a:r>
            <a:r>
              <a:rPr lang="en-US" sz="1800"/>
              <a:t> </a:t>
            </a:r>
          </a:p>
        </p:txBody>
      </p:sp>
      <p:pic>
        <p:nvPicPr>
          <p:cNvPr id="140" name="Picture140" descr="image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stReport.ShapeObject 1"/>
          <p:cNvSpPr>
            <a:spLocks noGrp="1"/>
          </p:cNvSpPr>
          <p:nvPr>
            <p:ph/>
          </p:nvPr>
        </p:nvSpPr>
        <p:spPr>
          <a:xfrm>
            <a:off x="5932761" y="1220380"/>
            <a:ext cx="5940000" cy="2527237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0" name="Picture10" descr="image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17" name="TextBox 16"/>
          <p:cNvSpPr>
            <a:spLocks noGrp="1"/>
          </p:cNvSpPr>
          <p:nvPr>
            <p:ph/>
          </p:nvPr>
        </p:nvSpPr>
        <p:spPr>
          <a:xfrm>
            <a:off x="233999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sp>
        <p:nvSpPr>
          <p:cNvPr id="23" name="TextBox 22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29" name="Picture29" descr="image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999" y="1220380"/>
            <a:ext cx="5342381" cy="5342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FastReport.ShapeObject 29"/>
          <p:cNvSpPr>
            <a:spLocks noGrp="1"/>
          </p:cNvSpPr>
          <p:nvPr>
            <p:ph/>
          </p:nvPr>
        </p:nvSpPr>
        <p:spPr>
          <a:xfrm>
            <a:off x="5932761" y="4035618"/>
            <a:ext cx="5940000" cy="2527237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38" name="Picture38" descr="image7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0381" y="1368000"/>
            <a:ext cx="457238" cy="457238"/>
          </a:xfrm>
          <a:prstGeom prst="rect">
            <a:avLst/>
          </a:prstGeom>
          <a:noFill/>
        </p:spPr>
      </p:pic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6598761" y="1447238"/>
            <a:ext cx="4679999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4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6026381" y="207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http://www.facebook.com/HyundaiTurkiye/posts/3096715437084086</a:t>
            </a:r>
            <a:r>
              <a:rPr lang="en-US" sz="10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6026381" y="180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05 Haziran 2020 11:53</a:t>
            </a:r>
            <a:r>
              <a:rPr lang="en-US" sz="1200"/>
              <a:t> </a:t>
            </a:r>
          </a:p>
        </p:txBody>
      </p: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6026381" y="2480380"/>
            <a:ext cx="5724000" cy="1198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“Duygusal Sportiflik” tasarım felsefesimizi yansıtan çevre dostu elektrikli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modelimiz Prophecy EV ile Dünya Çevre Günü’nüzü kutlarız. #Hyundai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#DünyaÇevreGünü</a:t>
            </a:r>
            <a:r>
              <a:rPr lang="en-US" sz="12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6037237" y="4449618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600"/>
              <a:t> </a:t>
            </a:r>
          </a:p>
        </p:txBody>
      </p:sp>
      <p:sp>
        <p:nvSpPr>
          <p:cNvPr id="69" name="TextBox 68"/>
          <p:cNvSpPr>
            <a:spLocks noGrp="1"/>
          </p:cNvSpPr>
          <p:nvPr>
            <p:ph/>
          </p:nvPr>
        </p:nvSpPr>
        <p:spPr>
          <a:xfrm>
            <a:off x="6030000" y="4917618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600"/>
              <a:t> </a:t>
            </a:r>
          </a:p>
        </p:txBody>
      </p:sp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6030000" y="5381999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6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6030000" y="5846380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6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727238" y="4449618"/>
            <a:ext cx="152999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505</a:t>
            </a:r>
            <a:r>
              <a:rPr lang="en-US" sz="16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719999" y="4917618"/>
            <a:ext cx="152999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36</a:t>
            </a:r>
            <a:r>
              <a:rPr lang="en-US" sz="16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9719999" y="5381999"/>
            <a:ext cx="152999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6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9719999" y="5846380"/>
            <a:ext cx="152999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%0,045</a:t>
            </a:r>
            <a:r>
              <a:rPr lang="en-US" sz="1600"/>
              <a:t> </a:t>
            </a:r>
          </a:p>
        </p:txBody>
      </p:sp>
      <p:cxnSp>
        <p:nvCxnSpPr>
          <p:cNvPr id="111" name="LineObject 110"/>
          <p:cNvCxnSpPr/>
          <p:nvPr/>
        </p:nvCxnSpPr>
        <p:spPr>
          <a:xfrm flipH="1" flipV="1">
            <a:off x="6030000" y="4849238"/>
            <a:ext cx="5615999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Object 111"/>
          <p:cNvCxnSpPr/>
          <p:nvPr/>
        </p:nvCxnSpPr>
        <p:spPr>
          <a:xfrm flipH="1" flipV="1">
            <a:off x="6030000" y="5306380"/>
            <a:ext cx="5615999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Object 112"/>
          <p:cNvCxnSpPr/>
          <p:nvPr/>
        </p:nvCxnSpPr>
        <p:spPr>
          <a:xfrm flipH="1" flipV="1">
            <a:off x="6030000" y="5759999"/>
            <a:ext cx="5615999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114" descr="image8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336380" y="4459142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15" name="Picture115" descr="image8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336380" y="4927142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16" name="Picture116" descr="image82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336380" y="5391523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17" name="Picture117" descr="image83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336380" y="5855904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18" name="Picture118" descr="image84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306570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19" name="TextBox 11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3999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8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2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http://www.facebook.com/HyundaiTurkiye/posts/3104831642939132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Yeni i20’nin iç detayları. 😎 Nasıl buldunuz? #Hyundai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Yeni #i20 #KalbinSeniAslaYanıltmaz</a:t>
            </a:r>
            <a:r>
              <a:rPr lang="en-US" sz="1100"/>
              <a:t> </a:t>
            </a:r>
          </a:p>
        </p:txBody>
      </p:sp>
      <p:pic>
        <p:nvPicPr>
          <p:cNvPr id="71" name="Picture71" descr="image8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8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5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437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83</a:t>
            </a:r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214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14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%0,046</a:t>
            </a:r>
            <a:r>
              <a:rPr lang="en-US" sz="1100"/>
              <a:t> </a:t>
            </a:r>
          </a:p>
        </p:txBody>
      </p:sp>
      <p:cxnSp>
        <p:nvCxnSpPr>
          <p:cNvPr id="129" name="LineObject 128"/>
          <p:cNvCxnSpPr/>
          <p:nvPr/>
        </p:nvCxnSpPr>
        <p:spPr>
          <a:xfrm flipH="1" flipV="1">
            <a:off x="40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Object 129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Object 130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132" descr="image8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3" name="Picture133" descr="image89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1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4" name="Picture134" descr="image9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1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5" name="Picture135" descr="image9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0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36" name="TextBox 135"/>
          <p:cNvSpPr>
            <a:spLocks noGrp="1"/>
          </p:cNvSpPr>
          <p:nvPr>
            <p:ph/>
          </p:nvPr>
        </p:nvSpPr>
        <p:spPr>
          <a:xfrm>
            <a:off x="252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42" name="Picture142" descr="image9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70000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08 Haziran 2020 16:33</a:t>
            </a:r>
            <a:r>
              <a:rPr lang="en-US" sz="900"/>
              <a:t> </a:t>
            </a:r>
          </a:p>
        </p:txBody>
      </p:sp>
      <p:sp>
        <p:nvSpPr>
          <p:cNvPr id="149" name="FastReport.ShapeObject 148"/>
          <p:cNvSpPr>
            <a:spLocks noGrp="1"/>
          </p:cNvSpPr>
          <p:nvPr>
            <p:ph/>
          </p:nvPr>
        </p:nvSpPr>
        <p:spPr>
          <a:xfrm>
            <a:off x="422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7" name="TextBox 156"/>
          <p:cNvSpPr>
            <a:spLocks noGrp="1"/>
          </p:cNvSpPr>
          <p:nvPr>
            <p:ph/>
          </p:nvPr>
        </p:nvSpPr>
        <p:spPr>
          <a:xfrm>
            <a:off x="429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http://www.facebook.com/HyundaiTurkiye/posts/3130316313723998</a:t>
            </a:r>
            <a:r>
              <a:rPr lang="en-US" sz="700"/>
              <a:t> </a:t>
            </a:r>
          </a:p>
        </p:txBody>
      </p:sp>
      <p:sp>
        <p:nvSpPr>
          <p:cNvPr id="163" name="TextBox 162"/>
          <p:cNvSpPr>
            <a:spLocks noGrp="1"/>
          </p:cNvSpPr>
          <p:nvPr>
            <p:ph/>
          </p:nvPr>
        </p:nvSpPr>
        <p:spPr>
          <a:xfrm>
            <a:off x="429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Şehrin tüm dinamizmini eşsiz tasarımında taşıyor.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#i20 #KalbinSeniAslaYanıltmaz</a:t>
            </a:r>
            <a:r>
              <a:rPr lang="en-US" sz="1100"/>
              <a:t> </a:t>
            </a:r>
          </a:p>
        </p:txBody>
      </p:sp>
      <p:pic>
        <p:nvPicPr>
          <p:cNvPr id="169" name="Picture169" descr="image93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6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70" name="Picture170" descr="image94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34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71" name="FastReport.ShapeObject 170"/>
          <p:cNvSpPr>
            <a:spLocks noGrp="1"/>
          </p:cNvSpPr>
          <p:nvPr>
            <p:ph/>
          </p:nvPr>
        </p:nvSpPr>
        <p:spPr>
          <a:xfrm>
            <a:off x="422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79" name="TextBox 178"/>
          <p:cNvSpPr>
            <a:spLocks noGrp="1"/>
          </p:cNvSpPr>
          <p:nvPr>
            <p:ph/>
          </p:nvPr>
        </p:nvSpPr>
        <p:spPr>
          <a:xfrm>
            <a:off x="430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85" name="TextBox 184"/>
          <p:cNvSpPr>
            <a:spLocks noGrp="1"/>
          </p:cNvSpPr>
          <p:nvPr>
            <p:ph/>
          </p:nvPr>
        </p:nvSpPr>
        <p:spPr>
          <a:xfrm>
            <a:off x="431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91" name="TextBox 190"/>
          <p:cNvSpPr>
            <a:spLocks noGrp="1"/>
          </p:cNvSpPr>
          <p:nvPr>
            <p:ph/>
          </p:nvPr>
        </p:nvSpPr>
        <p:spPr>
          <a:xfrm>
            <a:off x="430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197" name="TextBox 19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03" name="TextBox 202"/>
          <p:cNvSpPr>
            <a:spLocks noGrp="1"/>
          </p:cNvSpPr>
          <p:nvPr>
            <p:ph/>
          </p:nvPr>
        </p:nvSpPr>
        <p:spPr>
          <a:xfrm>
            <a:off x="610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467</a:t>
            </a:r>
            <a:r>
              <a:rPr lang="en-US" sz="1100"/>
              <a:t> </a:t>
            </a:r>
          </a:p>
        </p:txBody>
      </p:sp>
      <p:sp>
        <p:nvSpPr>
          <p:cNvPr id="209" name="TextBox 208"/>
          <p:cNvSpPr>
            <a:spLocks noGrp="1"/>
          </p:cNvSpPr>
          <p:nvPr>
            <p:ph/>
          </p:nvPr>
        </p:nvSpPr>
        <p:spPr>
          <a:xfrm>
            <a:off x="610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37</a:t>
            </a:r>
            <a:r>
              <a:rPr lang="en-US" sz="1100"/>
              <a:t> </a:t>
            </a:r>
          </a:p>
        </p:txBody>
      </p:sp>
      <p:sp>
        <p:nvSpPr>
          <p:cNvPr id="215" name="TextBox 214"/>
          <p:cNvSpPr>
            <a:spLocks noGrp="1"/>
          </p:cNvSpPr>
          <p:nvPr>
            <p:ph/>
          </p:nvPr>
        </p:nvSpPr>
        <p:spPr>
          <a:xfrm>
            <a:off x="610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610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%0,041</a:t>
            </a:r>
            <a:r>
              <a:rPr lang="en-US" sz="1100"/>
              <a:t> </a:t>
            </a:r>
          </a:p>
        </p:txBody>
      </p:sp>
      <p:cxnSp>
        <p:nvCxnSpPr>
          <p:cNvPr id="227" name="LineObject 226"/>
          <p:cNvCxnSpPr/>
          <p:nvPr/>
        </p:nvCxnSpPr>
        <p:spPr>
          <a:xfrm flipH="1" flipV="1">
            <a:off x="436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Object 227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Object 228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230" descr="image95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7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1" name="Picture231" descr="image96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57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2" name="Picture232" descr="image97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7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3" name="Picture233" descr="image98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6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34" name="TextBox 233"/>
          <p:cNvSpPr>
            <a:spLocks noGrp="1"/>
          </p:cNvSpPr>
          <p:nvPr>
            <p:ph/>
          </p:nvPr>
        </p:nvSpPr>
        <p:spPr>
          <a:xfrm>
            <a:off x="648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40" name="Picture240" descr="image99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02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TextBox 240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18 Haziran 2020 15:30</a:t>
            </a:r>
            <a:r>
              <a:rPr lang="en-US" sz="900"/>
              <a:t> </a:t>
            </a:r>
          </a:p>
        </p:txBody>
      </p:sp>
      <p:sp>
        <p:nvSpPr>
          <p:cNvPr id="247" name="FastReport.ShapeObject 246"/>
          <p:cNvSpPr>
            <a:spLocks noGrp="1"/>
          </p:cNvSpPr>
          <p:nvPr>
            <p:ph/>
          </p:nvPr>
        </p:nvSpPr>
        <p:spPr>
          <a:xfrm>
            <a:off x="818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5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http://www.facebook.com/HyundaiTurkiye/posts/3148602731895356</a:t>
            </a:r>
            <a:r>
              <a:rPr lang="en-US" sz="7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Her maceraya yetecek bagaj hacmiyle 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Tucson sizi istediğiniz yere götürsün. #Hyundai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#Tucson #GerçekGücüHisset</a:t>
            </a:r>
            <a:r>
              <a:rPr lang="en-US" sz="1100"/>
              <a:t> </a:t>
            </a:r>
          </a:p>
        </p:txBody>
      </p:sp>
      <p:pic>
        <p:nvPicPr>
          <p:cNvPr id="267" name="Picture267" descr="image100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132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68" name="Picture268" descr="image101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9" name="FastReport.ShapeObject 268"/>
          <p:cNvSpPr>
            <a:spLocks noGrp="1"/>
          </p:cNvSpPr>
          <p:nvPr>
            <p:ph/>
          </p:nvPr>
        </p:nvSpPr>
        <p:spPr>
          <a:xfrm>
            <a:off x="818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77" name="TextBox 276"/>
          <p:cNvSpPr>
            <a:spLocks noGrp="1"/>
          </p:cNvSpPr>
          <p:nvPr>
            <p:ph/>
          </p:nvPr>
        </p:nvSpPr>
        <p:spPr>
          <a:xfrm>
            <a:off x="8269237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83" name="TextBox 282"/>
          <p:cNvSpPr>
            <a:spLocks noGrp="1"/>
          </p:cNvSpPr>
          <p:nvPr>
            <p:ph/>
          </p:nvPr>
        </p:nvSpPr>
        <p:spPr>
          <a:xfrm>
            <a:off x="827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89" name="TextBox 288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295" name="TextBox 294"/>
          <p:cNvSpPr>
            <a:spLocks noGrp="1"/>
          </p:cNvSpPr>
          <p:nvPr>
            <p:ph/>
          </p:nvPr>
        </p:nvSpPr>
        <p:spPr>
          <a:xfrm>
            <a:off x="825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301" name="TextBox 300"/>
          <p:cNvSpPr>
            <a:spLocks noGrp="1"/>
          </p:cNvSpPr>
          <p:nvPr>
            <p:ph/>
          </p:nvPr>
        </p:nvSpPr>
        <p:spPr>
          <a:xfrm>
            <a:off x="1006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479</a:t>
            </a:r>
            <a:r>
              <a:rPr lang="en-US" sz="1100"/>
              <a:t> </a:t>
            </a:r>
          </a:p>
        </p:txBody>
      </p:sp>
      <p:sp>
        <p:nvSpPr>
          <p:cNvPr id="307" name="TextBox 306"/>
          <p:cNvSpPr>
            <a:spLocks noGrp="1"/>
          </p:cNvSpPr>
          <p:nvPr>
            <p:ph/>
          </p:nvPr>
        </p:nvSpPr>
        <p:spPr>
          <a:xfrm>
            <a:off x="1006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12</a:t>
            </a:r>
            <a:r>
              <a:rPr lang="en-US" sz="1100"/>
              <a:t> </a:t>
            </a:r>
          </a:p>
        </p:txBody>
      </p:sp>
      <p:sp>
        <p:nvSpPr>
          <p:cNvPr id="313" name="TextBox 312"/>
          <p:cNvSpPr>
            <a:spLocks noGrp="1"/>
          </p:cNvSpPr>
          <p:nvPr>
            <p:ph/>
          </p:nvPr>
        </p:nvSpPr>
        <p:spPr>
          <a:xfrm>
            <a:off x="1006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319" name="TextBox 318"/>
          <p:cNvSpPr>
            <a:spLocks noGrp="1"/>
          </p:cNvSpPr>
          <p:nvPr>
            <p:ph/>
          </p:nvPr>
        </p:nvSpPr>
        <p:spPr>
          <a:xfrm>
            <a:off x="1006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%0,038</a:t>
            </a:r>
            <a:r>
              <a:rPr lang="en-US" sz="1100"/>
              <a:t> </a:t>
            </a:r>
          </a:p>
        </p:txBody>
      </p:sp>
      <p:cxnSp>
        <p:nvCxnSpPr>
          <p:cNvPr id="325" name="LineObject 324"/>
          <p:cNvCxnSpPr/>
          <p:nvPr/>
        </p:nvCxnSpPr>
        <p:spPr>
          <a:xfrm flipH="1" flipV="1">
            <a:off x="8323237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LineObject 325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Object 326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328" descr="image102.pn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153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29" name="Picture329" descr="image103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153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0" name="Picture330" descr="image104.pn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53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1" name="Picture331" descr="image105.pn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152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2" name="TextBox 331"/>
          <p:cNvSpPr>
            <a:spLocks noGrp="1"/>
          </p:cNvSpPr>
          <p:nvPr>
            <p:ph/>
          </p:nvPr>
        </p:nvSpPr>
        <p:spPr>
          <a:xfrm>
            <a:off x="1044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338" name="Picture338" descr="image106.pn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998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9" name="TextBox 338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25 Haziran 2020 13:56</a:t>
            </a:r>
            <a:r>
              <a:rPr lang="en-US" sz="900"/>
              <a:t> </a:t>
            </a:r>
          </a:p>
        </p:txBody>
      </p:sp>
      <p:sp>
        <p:nvSpPr>
          <p:cNvPr id="345" name="TextBox 344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3999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1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2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http://www.facebook.com/HyundaiTurkiye/posts/3135377416551221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Eğer babanızla çıktıysanız her yolculuk özeldir.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Babalar Günü kutlu olsun. #Hyundai #babalargünü</a:t>
            </a:r>
            <a:r>
              <a:rPr lang="en-US" sz="1100"/>
              <a:t> </a:t>
            </a:r>
          </a:p>
        </p:txBody>
      </p:sp>
      <p:pic>
        <p:nvPicPr>
          <p:cNvPr id="71" name="Picture71" descr="image1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5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418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214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42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14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%0,043</a:t>
            </a:r>
            <a:r>
              <a:rPr lang="en-US" sz="1100"/>
              <a:t> </a:t>
            </a:r>
          </a:p>
        </p:txBody>
      </p:sp>
      <p:cxnSp>
        <p:nvCxnSpPr>
          <p:cNvPr id="129" name="LineObject 128"/>
          <p:cNvCxnSpPr/>
          <p:nvPr/>
        </p:nvCxnSpPr>
        <p:spPr>
          <a:xfrm flipH="1" flipV="1">
            <a:off x="40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Object 129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Object 130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132" descr="image11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3" name="Picture133" descr="image11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1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4" name="Picture134" descr="image11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1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5" name="Picture135" descr="image11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0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36" name="TextBox 135"/>
          <p:cNvSpPr>
            <a:spLocks noGrp="1"/>
          </p:cNvSpPr>
          <p:nvPr>
            <p:ph/>
          </p:nvPr>
        </p:nvSpPr>
        <p:spPr>
          <a:xfrm>
            <a:off x="252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42" name="Picture142" descr="image114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70000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13:55</a:t>
            </a:r>
            <a:r>
              <a:rPr lang="en-US" sz="900"/>
              <a:t> </a:t>
            </a:r>
          </a:p>
        </p:txBody>
      </p:sp>
      <p:sp>
        <p:nvSpPr>
          <p:cNvPr id="149" name="FastReport.ShapeObject 148"/>
          <p:cNvSpPr>
            <a:spLocks noGrp="1"/>
          </p:cNvSpPr>
          <p:nvPr>
            <p:ph/>
          </p:nvPr>
        </p:nvSpPr>
        <p:spPr>
          <a:xfrm>
            <a:off x="422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7" name="TextBox 156"/>
          <p:cNvSpPr>
            <a:spLocks noGrp="1"/>
          </p:cNvSpPr>
          <p:nvPr>
            <p:ph/>
          </p:nvPr>
        </p:nvSpPr>
        <p:spPr>
          <a:xfrm>
            <a:off x="429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http://www.facebook.com/HyundaiTurkiye/posts/3101875913234705</a:t>
            </a:r>
            <a:r>
              <a:rPr lang="en-US" sz="700"/>
              <a:t> </a:t>
            </a:r>
          </a:p>
        </p:txBody>
      </p:sp>
      <p:sp>
        <p:nvSpPr>
          <p:cNvPr id="163" name="TextBox 162"/>
          <p:cNvSpPr>
            <a:spLocks noGrp="1"/>
          </p:cNvSpPr>
          <p:nvPr>
            <p:ph/>
          </p:nvPr>
        </p:nvSpPr>
        <p:spPr>
          <a:xfrm>
            <a:off x="429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Tarz sahibi Hyundai Elantra ile şehrin her sokağı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sizin. #Hyundai #TarzınFarkYaratsın #Elantra</a:t>
            </a:r>
            <a:r>
              <a:rPr lang="en-US" sz="1100"/>
              <a:t> </a:t>
            </a:r>
          </a:p>
        </p:txBody>
      </p:sp>
      <p:pic>
        <p:nvPicPr>
          <p:cNvPr id="169" name="Picture169" descr="image115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6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70" name="Picture170" descr="image116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34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71" name="FastReport.ShapeObject 170"/>
          <p:cNvSpPr>
            <a:spLocks noGrp="1"/>
          </p:cNvSpPr>
          <p:nvPr>
            <p:ph/>
          </p:nvPr>
        </p:nvSpPr>
        <p:spPr>
          <a:xfrm>
            <a:off x="422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79" name="TextBox 178"/>
          <p:cNvSpPr>
            <a:spLocks noGrp="1"/>
          </p:cNvSpPr>
          <p:nvPr>
            <p:ph/>
          </p:nvPr>
        </p:nvSpPr>
        <p:spPr>
          <a:xfrm>
            <a:off x="430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85" name="TextBox 184"/>
          <p:cNvSpPr>
            <a:spLocks noGrp="1"/>
          </p:cNvSpPr>
          <p:nvPr>
            <p:ph/>
          </p:nvPr>
        </p:nvSpPr>
        <p:spPr>
          <a:xfrm>
            <a:off x="431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91" name="TextBox 190"/>
          <p:cNvSpPr>
            <a:spLocks noGrp="1"/>
          </p:cNvSpPr>
          <p:nvPr>
            <p:ph/>
          </p:nvPr>
        </p:nvSpPr>
        <p:spPr>
          <a:xfrm>
            <a:off x="430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197" name="TextBox 19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03" name="TextBox 202"/>
          <p:cNvSpPr>
            <a:spLocks noGrp="1"/>
          </p:cNvSpPr>
          <p:nvPr>
            <p:ph/>
          </p:nvPr>
        </p:nvSpPr>
        <p:spPr>
          <a:xfrm>
            <a:off x="610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424</a:t>
            </a:r>
            <a:r>
              <a:rPr lang="en-US" sz="1100"/>
              <a:t> </a:t>
            </a:r>
          </a:p>
        </p:txBody>
      </p:sp>
      <p:sp>
        <p:nvSpPr>
          <p:cNvPr id="209" name="TextBox 208"/>
          <p:cNvSpPr>
            <a:spLocks noGrp="1"/>
          </p:cNvSpPr>
          <p:nvPr>
            <p:ph/>
          </p:nvPr>
        </p:nvSpPr>
        <p:spPr>
          <a:xfrm>
            <a:off x="610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29</a:t>
            </a:r>
            <a:r>
              <a:rPr lang="en-US" sz="1100"/>
              <a:t> </a:t>
            </a:r>
          </a:p>
        </p:txBody>
      </p:sp>
      <p:sp>
        <p:nvSpPr>
          <p:cNvPr id="215" name="TextBox 214"/>
          <p:cNvSpPr>
            <a:spLocks noGrp="1"/>
          </p:cNvSpPr>
          <p:nvPr>
            <p:ph/>
          </p:nvPr>
        </p:nvSpPr>
        <p:spPr>
          <a:xfrm>
            <a:off x="610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610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%0,036</a:t>
            </a:r>
            <a:r>
              <a:rPr lang="en-US" sz="1100"/>
              <a:t> </a:t>
            </a:r>
          </a:p>
        </p:txBody>
      </p:sp>
      <p:cxnSp>
        <p:nvCxnSpPr>
          <p:cNvPr id="227" name="LineObject 226"/>
          <p:cNvCxnSpPr/>
          <p:nvPr/>
        </p:nvCxnSpPr>
        <p:spPr>
          <a:xfrm flipH="1" flipV="1">
            <a:off x="436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Object 227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Object 228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230" descr="image117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7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1" name="Picture231" descr="image118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57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2" name="Picture232" descr="image119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7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3" name="Picture233" descr="image120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6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34" name="TextBox 233"/>
          <p:cNvSpPr>
            <a:spLocks noGrp="1"/>
          </p:cNvSpPr>
          <p:nvPr>
            <p:ph/>
          </p:nvPr>
        </p:nvSpPr>
        <p:spPr>
          <a:xfrm>
            <a:off x="648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40" name="Picture240" descr="image121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02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TextBox 240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07 Haziran 2020 12:23</a:t>
            </a:r>
            <a:r>
              <a:rPr lang="en-US" sz="900"/>
              <a:t> </a:t>
            </a:r>
          </a:p>
        </p:txBody>
      </p:sp>
      <p:sp>
        <p:nvSpPr>
          <p:cNvPr id="247" name="FastReport.ShapeObject 246"/>
          <p:cNvSpPr>
            <a:spLocks noGrp="1"/>
          </p:cNvSpPr>
          <p:nvPr>
            <p:ph/>
          </p:nvPr>
        </p:nvSpPr>
        <p:spPr>
          <a:xfrm>
            <a:off x="818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5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http://www.facebook.com/HyundaiTurkiye/posts/3122507724504857</a:t>
            </a:r>
            <a:r>
              <a:rPr lang="en-US" sz="7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Gerçek gücün karşısında hiçbir engel yeteri kadar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zorlu değil. Haftayı Tucson'la nerede açmak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isterdiniz? #Hyundai #Tucson #GerçekGücüHisset</a:t>
            </a:r>
            <a:r>
              <a:rPr lang="en-US" sz="1100"/>
              <a:t> </a:t>
            </a:r>
          </a:p>
        </p:txBody>
      </p:sp>
      <p:pic>
        <p:nvPicPr>
          <p:cNvPr id="267" name="Picture267" descr="image122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132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68" name="Picture268" descr="image123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9" name="FastReport.ShapeObject 268"/>
          <p:cNvSpPr>
            <a:spLocks noGrp="1"/>
          </p:cNvSpPr>
          <p:nvPr>
            <p:ph/>
          </p:nvPr>
        </p:nvSpPr>
        <p:spPr>
          <a:xfrm>
            <a:off x="818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77" name="TextBox 276"/>
          <p:cNvSpPr>
            <a:spLocks noGrp="1"/>
          </p:cNvSpPr>
          <p:nvPr>
            <p:ph/>
          </p:nvPr>
        </p:nvSpPr>
        <p:spPr>
          <a:xfrm>
            <a:off x="8269237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83" name="TextBox 282"/>
          <p:cNvSpPr>
            <a:spLocks noGrp="1"/>
          </p:cNvSpPr>
          <p:nvPr>
            <p:ph/>
          </p:nvPr>
        </p:nvSpPr>
        <p:spPr>
          <a:xfrm>
            <a:off x="827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89" name="TextBox 288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295" name="TextBox 294"/>
          <p:cNvSpPr>
            <a:spLocks noGrp="1"/>
          </p:cNvSpPr>
          <p:nvPr>
            <p:ph/>
          </p:nvPr>
        </p:nvSpPr>
        <p:spPr>
          <a:xfrm>
            <a:off x="825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301" name="TextBox 300"/>
          <p:cNvSpPr>
            <a:spLocks noGrp="1"/>
          </p:cNvSpPr>
          <p:nvPr>
            <p:ph/>
          </p:nvPr>
        </p:nvSpPr>
        <p:spPr>
          <a:xfrm>
            <a:off x="1006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421</a:t>
            </a:r>
            <a:r>
              <a:rPr lang="en-US" sz="1100"/>
              <a:t> </a:t>
            </a:r>
          </a:p>
        </p:txBody>
      </p:sp>
      <p:sp>
        <p:nvSpPr>
          <p:cNvPr id="307" name="TextBox 306"/>
          <p:cNvSpPr>
            <a:spLocks noGrp="1"/>
          </p:cNvSpPr>
          <p:nvPr>
            <p:ph/>
          </p:nvPr>
        </p:nvSpPr>
        <p:spPr>
          <a:xfrm>
            <a:off x="1006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12</a:t>
            </a:r>
            <a:r>
              <a:rPr lang="en-US" sz="1100"/>
              <a:t> </a:t>
            </a:r>
          </a:p>
        </p:txBody>
      </p:sp>
      <p:sp>
        <p:nvSpPr>
          <p:cNvPr id="313" name="TextBox 312"/>
          <p:cNvSpPr>
            <a:spLocks noGrp="1"/>
          </p:cNvSpPr>
          <p:nvPr>
            <p:ph/>
          </p:nvPr>
        </p:nvSpPr>
        <p:spPr>
          <a:xfrm>
            <a:off x="1006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15</a:t>
            </a:r>
            <a:r>
              <a:rPr lang="en-US" sz="1100"/>
              <a:t> </a:t>
            </a:r>
          </a:p>
        </p:txBody>
      </p:sp>
      <p:sp>
        <p:nvSpPr>
          <p:cNvPr id="319" name="TextBox 318"/>
          <p:cNvSpPr>
            <a:spLocks noGrp="1"/>
          </p:cNvSpPr>
          <p:nvPr>
            <p:ph/>
          </p:nvPr>
        </p:nvSpPr>
        <p:spPr>
          <a:xfrm>
            <a:off x="1006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%0,037</a:t>
            </a:r>
            <a:r>
              <a:rPr lang="en-US" sz="1100"/>
              <a:t> </a:t>
            </a:r>
          </a:p>
        </p:txBody>
      </p:sp>
      <p:cxnSp>
        <p:nvCxnSpPr>
          <p:cNvPr id="325" name="LineObject 324"/>
          <p:cNvCxnSpPr/>
          <p:nvPr/>
        </p:nvCxnSpPr>
        <p:spPr>
          <a:xfrm flipH="1" flipV="1">
            <a:off x="8323237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LineObject 325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Object 326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328" descr="image124.pn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153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29" name="Picture329" descr="image125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153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0" name="Picture330" descr="image126.pn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53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1" name="Picture331" descr="image127.pn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152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2" name="TextBox 331"/>
          <p:cNvSpPr>
            <a:spLocks noGrp="1"/>
          </p:cNvSpPr>
          <p:nvPr>
            <p:ph/>
          </p:nvPr>
        </p:nvSpPr>
        <p:spPr>
          <a:xfrm>
            <a:off x="1044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338" name="Picture338" descr="image128.pn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998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9" name="TextBox 338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15 Haziran 2020 14:17</a:t>
            </a:r>
            <a:r>
              <a:rPr lang="en-US" sz="900"/>
              <a:t> </a:t>
            </a:r>
          </a:p>
        </p:txBody>
      </p:sp>
      <p:sp>
        <p:nvSpPr>
          <p:cNvPr id="345" name="TextBox 344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3999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1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2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0"/>
            <a:ext cx="3959999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http://www.facebook.com/HyundaiTurkiye/posts/3086597451429218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Özveriniz bizim için çok değerli. Dünya Ebeveynler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Günü kutlu olsun. #Hyundai #EbeveynlerGünü</a:t>
            </a:r>
            <a:r>
              <a:rPr lang="en-US" sz="1100"/>
              <a:t> </a:t>
            </a:r>
          </a:p>
        </p:txBody>
      </p:sp>
      <p:pic>
        <p:nvPicPr>
          <p:cNvPr id="71" name="Picture71" descr="image13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3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5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244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214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14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%0,020</a:t>
            </a:r>
            <a:r>
              <a:rPr lang="en-US" sz="1100"/>
              <a:t> </a:t>
            </a:r>
          </a:p>
        </p:txBody>
      </p:sp>
      <p:cxnSp>
        <p:nvCxnSpPr>
          <p:cNvPr id="129" name="LineObject 128"/>
          <p:cNvCxnSpPr/>
          <p:nvPr/>
        </p:nvCxnSpPr>
        <p:spPr>
          <a:xfrm flipH="1" flipV="1">
            <a:off x="40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Object 129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Object 130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132" descr="image13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3" name="Picture133" descr="image13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1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4" name="Picture134" descr="image13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1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5" name="Picture135" descr="image13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0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36" name="TextBox 135"/>
          <p:cNvSpPr>
            <a:spLocks noGrp="1"/>
          </p:cNvSpPr>
          <p:nvPr>
            <p:ph/>
          </p:nvPr>
        </p:nvSpPr>
        <p:spPr>
          <a:xfrm>
            <a:off x="252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42" name="Picture142" descr="image13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70000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01 Haziran 2020 13:17</a:t>
            </a:r>
            <a:r>
              <a:rPr lang="en-US" sz="900"/>
              <a:t> </a:t>
            </a:r>
          </a:p>
        </p:txBody>
      </p:sp>
      <p:sp>
        <p:nvSpPr>
          <p:cNvPr id="149" name="FastReport.ShapeObject 148"/>
          <p:cNvSpPr>
            <a:spLocks noGrp="1"/>
          </p:cNvSpPr>
          <p:nvPr>
            <p:ph/>
          </p:nvPr>
        </p:nvSpPr>
        <p:spPr>
          <a:xfrm>
            <a:off x="422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7" name="TextBox 156"/>
          <p:cNvSpPr>
            <a:spLocks noGrp="1"/>
          </p:cNvSpPr>
          <p:nvPr>
            <p:ph/>
          </p:nvPr>
        </p:nvSpPr>
        <p:spPr>
          <a:xfrm>
            <a:off x="429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http://www.facebook.com/HyundaiTurkiye/posts/3162171610538468</a:t>
            </a:r>
            <a:r>
              <a:rPr lang="en-US" sz="700"/>
              <a:t> </a:t>
            </a:r>
          </a:p>
        </p:txBody>
      </p:sp>
      <p:sp>
        <p:nvSpPr>
          <p:cNvPr id="163" name="TextBox 162"/>
          <p:cNvSpPr>
            <a:spLocks noGrp="1"/>
          </p:cNvSpPr>
          <p:nvPr>
            <p:ph/>
          </p:nvPr>
        </p:nvSpPr>
        <p:spPr>
          <a:xfrm>
            <a:off x="429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Modellerimizde bulunan yenilikçi teknolojilerden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sadece biri olan, gözünüz yerine sesinizle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medyadan kopmamanızı sağlayan Apple CarPlay ile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Sosyal Medya Günü’nüzü kutlarız. #Hyundai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#SosyalMedyaGünü Yeni #i10 #BüyükYaşa</a:t>
            </a:r>
            <a:r>
              <a:rPr lang="en-US" sz="1100"/>
              <a:t> </a:t>
            </a:r>
          </a:p>
        </p:txBody>
      </p:sp>
      <p:pic>
        <p:nvPicPr>
          <p:cNvPr id="169" name="Picture169" descr="image137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6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70" name="Picture170" descr="image138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34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71" name="FastReport.ShapeObject 170"/>
          <p:cNvSpPr>
            <a:spLocks noGrp="1"/>
          </p:cNvSpPr>
          <p:nvPr>
            <p:ph/>
          </p:nvPr>
        </p:nvSpPr>
        <p:spPr>
          <a:xfrm>
            <a:off x="422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79" name="TextBox 178"/>
          <p:cNvSpPr>
            <a:spLocks noGrp="1"/>
          </p:cNvSpPr>
          <p:nvPr>
            <p:ph/>
          </p:nvPr>
        </p:nvSpPr>
        <p:spPr>
          <a:xfrm>
            <a:off x="430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85" name="TextBox 184"/>
          <p:cNvSpPr>
            <a:spLocks noGrp="1"/>
          </p:cNvSpPr>
          <p:nvPr>
            <p:ph/>
          </p:nvPr>
        </p:nvSpPr>
        <p:spPr>
          <a:xfrm>
            <a:off x="431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91" name="TextBox 190"/>
          <p:cNvSpPr>
            <a:spLocks noGrp="1"/>
          </p:cNvSpPr>
          <p:nvPr>
            <p:ph/>
          </p:nvPr>
        </p:nvSpPr>
        <p:spPr>
          <a:xfrm>
            <a:off x="430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197" name="TextBox 19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03" name="TextBox 202"/>
          <p:cNvSpPr>
            <a:spLocks noGrp="1"/>
          </p:cNvSpPr>
          <p:nvPr>
            <p:ph/>
          </p:nvPr>
        </p:nvSpPr>
        <p:spPr>
          <a:xfrm>
            <a:off x="610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213</a:t>
            </a:r>
            <a:r>
              <a:rPr lang="en-US" sz="1100"/>
              <a:t> </a:t>
            </a:r>
          </a:p>
        </p:txBody>
      </p:sp>
      <p:sp>
        <p:nvSpPr>
          <p:cNvPr id="209" name="TextBox 208"/>
          <p:cNvSpPr>
            <a:spLocks noGrp="1"/>
          </p:cNvSpPr>
          <p:nvPr>
            <p:ph/>
          </p:nvPr>
        </p:nvSpPr>
        <p:spPr>
          <a:xfrm>
            <a:off x="610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100"/>
              <a:t> </a:t>
            </a:r>
          </a:p>
        </p:txBody>
      </p:sp>
      <p:sp>
        <p:nvSpPr>
          <p:cNvPr id="215" name="TextBox 214"/>
          <p:cNvSpPr>
            <a:spLocks noGrp="1"/>
          </p:cNvSpPr>
          <p:nvPr>
            <p:ph/>
          </p:nvPr>
        </p:nvSpPr>
        <p:spPr>
          <a:xfrm>
            <a:off x="610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</a:t>
            </a:r>
            <a:r>
              <a:rPr lang="en-US" sz="1100"/>
              <a:t> </a:t>
            </a:r>
          </a:p>
        </p:txBody>
      </p:sp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610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%0,018</a:t>
            </a:r>
            <a:r>
              <a:rPr lang="en-US" sz="1100"/>
              <a:t> </a:t>
            </a:r>
          </a:p>
        </p:txBody>
      </p:sp>
      <p:cxnSp>
        <p:nvCxnSpPr>
          <p:cNvPr id="227" name="LineObject 226"/>
          <p:cNvCxnSpPr/>
          <p:nvPr/>
        </p:nvCxnSpPr>
        <p:spPr>
          <a:xfrm flipH="1" flipV="1">
            <a:off x="436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Object 227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Object 228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230" descr="image139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7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1" name="Picture231" descr="image140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57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2" name="Picture232" descr="image141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7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3" name="Picture233" descr="image142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6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34" name="TextBox 233"/>
          <p:cNvSpPr>
            <a:spLocks noGrp="1"/>
          </p:cNvSpPr>
          <p:nvPr>
            <p:ph/>
          </p:nvPr>
        </p:nvSpPr>
        <p:spPr>
          <a:xfrm>
            <a:off x="648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40" name="Picture240" descr="image143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02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TextBox 240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30 Haziran 2020 14:35</a:t>
            </a:r>
            <a:r>
              <a:rPr lang="en-US" sz="900"/>
              <a:t> </a:t>
            </a:r>
          </a:p>
        </p:txBody>
      </p:sp>
      <p:sp>
        <p:nvSpPr>
          <p:cNvPr id="247" name="FastReport.ShapeObject 246"/>
          <p:cNvSpPr>
            <a:spLocks noGrp="1"/>
          </p:cNvSpPr>
          <p:nvPr>
            <p:ph/>
          </p:nvPr>
        </p:nvSpPr>
        <p:spPr>
          <a:xfrm>
            <a:off x="818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58380" y="4480095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http://www.facebook.com/HyundaiTurkiye/posts/3115590981863198</a:t>
            </a:r>
            <a:r>
              <a:rPr lang="en-US" sz="7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Süper lig heyecanı başlıyor! Biz de aynı futbol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yıldızları gibi gelecek için durmadan çalışmaya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devam ediyoruz. #Hyundai</a:t>
            </a:r>
            <a:r>
              <a:rPr lang="en-US" sz="1100"/>
              <a:t> </a:t>
            </a:r>
          </a:p>
        </p:txBody>
      </p:sp>
      <p:pic>
        <p:nvPicPr>
          <p:cNvPr id="267" name="Picture267" descr="image144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132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68" name="Picture268" descr="image145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9" name="FastReport.ShapeObject 268"/>
          <p:cNvSpPr>
            <a:spLocks noGrp="1"/>
          </p:cNvSpPr>
          <p:nvPr>
            <p:ph/>
          </p:nvPr>
        </p:nvSpPr>
        <p:spPr>
          <a:xfrm>
            <a:off x="8189999" y="4910381"/>
            <a:ext cx="3690000" cy="141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77" name="TextBox 276"/>
          <p:cNvSpPr>
            <a:spLocks noGrp="1"/>
          </p:cNvSpPr>
          <p:nvPr>
            <p:ph/>
          </p:nvPr>
        </p:nvSpPr>
        <p:spPr>
          <a:xfrm>
            <a:off x="8269237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83" name="TextBox 282"/>
          <p:cNvSpPr>
            <a:spLocks noGrp="1"/>
          </p:cNvSpPr>
          <p:nvPr>
            <p:ph/>
          </p:nvPr>
        </p:nvSpPr>
        <p:spPr>
          <a:xfrm>
            <a:off x="827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89" name="TextBox 288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295" name="TextBox 294"/>
          <p:cNvSpPr>
            <a:spLocks noGrp="1"/>
          </p:cNvSpPr>
          <p:nvPr>
            <p:ph/>
          </p:nvPr>
        </p:nvSpPr>
        <p:spPr>
          <a:xfrm>
            <a:off x="825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301" name="TextBox 300"/>
          <p:cNvSpPr>
            <a:spLocks noGrp="1"/>
          </p:cNvSpPr>
          <p:nvPr>
            <p:ph/>
          </p:nvPr>
        </p:nvSpPr>
        <p:spPr>
          <a:xfrm>
            <a:off x="1006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87</a:t>
            </a:r>
            <a:r>
              <a:rPr lang="en-US" sz="1100"/>
              <a:t> </a:t>
            </a:r>
          </a:p>
        </p:txBody>
      </p:sp>
      <p:sp>
        <p:nvSpPr>
          <p:cNvPr id="307" name="TextBox 306"/>
          <p:cNvSpPr>
            <a:spLocks noGrp="1"/>
          </p:cNvSpPr>
          <p:nvPr>
            <p:ph/>
          </p:nvPr>
        </p:nvSpPr>
        <p:spPr>
          <a:xfrm>
            <a:off x="1006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</a:t>
            </a:r>
            <a:r>
              <a:rPr lang="en-US" sz="1100"/>
              <a:t> </a:t>
            </a:r>
          </a:p>
        </p:txBody>
      </p:sp>
      <p:sp>
        <p:nvSpPr>
          <p:cNvPr id="313" name="TextBox 312"/>
          <p:cNvSpPr>
            <a:spLocks noGrp="1"/>
          </p:cNvSpPr>
          <p:nvPr>
            <p:ph/>
          </p:nvPr>
        </p:nvSpPr>
        <p:spPr>
          <a:xfrm>
            <a:off x="1006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319" name="TextBox 318"/>
          <p:cNvSpPr>
            <a:spLocks noGrp="1"/>
          </p:cNvSpPr>
          <p:nvPr>
            <p:ph/>
          </p:nvPr>
        </p:nvSpPr>
        <p:spPr>
          <a:xfrm>
            <a:off x="10061999" y="5920666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%0,007</a:t>
            </a:r>
            <a:r>
              <a:rPr lang="en-US" sz="1100"/>
              <a:t> </a:t>
            </a:r>
          </a:p>
        </p:txBody>
      </p:sp>
      <p:cxnSp>
        <p:nvCxnSpPr>
          <p:cNvPr id="325" name="LineObject 324"/>
          <p:cNvCxnSpPr/>
          <p:nvPr/>
        </p:nvCxnSpPr>
        <p:spPr>
          <a:xfrm flipH="1" flipV="1">
            <a:off x="8323237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LineObject 325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Object 326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328" descr="image146.pn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153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29" name="Picture329" descr="image147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153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0" name="Picture330" descr="image148.pn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53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1" name="Picture331" descr="image149.pn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1526952" y="5947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2" name="TextBox 331"/>
          <p:cNvSpPr>
            <a:spLocks noGrp="1"/>
          </p:cNvSpPr>
          <p:nvPr>
            <p:ph/>
          </p:nvPr>
        </p:nvSpPr>
        <p:spPr>
          <a:xfrm>
            <a:off x="1044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338" name="Picture338" descr="image150.pn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998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9" name="TextBox 338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12 Haziran 2020 20:20</a:t>
            </a:r>
            <a:r>
              <a:rPr lang="en-US" sz="900"/>
              <a:t> </a:t>
            </a:r>
          </a:p>
        </p:txBody>
      </p:sp>
      <p:sp>
        <p:nvSpPr>
          <p:cNvPr id="345" name="TextBox 344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 Çok Etkileşim Alan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15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1169276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Tarihe Göre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/ Etkileşim Dağılımı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5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866876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25</a:t>
            </a:r>
            <a:r>
              <a:rPr lang="en-US" sz="1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090000" y="143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090000" y="143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090000" y="143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2" name="Picture52" descr="image15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8000" y="1601999"/>
            <a:ext cx="359999" cy="359999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471619" y="1483238"/>
            <a:ext cx="2440761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“Duygusal Sportiflik” tasarım felsefesimizi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yansıtan çevre dostu elektrikli modelimiz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Prophecy EV ile Dünya Çevre...</a:t>
            </a:r>
            <a:r>
              <a:rPr lang="en-US" sz="900"/>
              <a:t> </a:t>
            </a:r>
          </a:p>
        </p:txBody>
      </p:sp>
      <p:pic>
        <p:nvPicPr>
          <p:cNvPr id="59" name="Picture59" descr="image1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68857" y="217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0" name="Picture60" descr="image15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70285" y="218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" name="Picture61" descr="image15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71714" y="218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2" name="Picture62" descr="image15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64476" y="218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9090000" y="205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#1</a:t>
            </a:r>
            <a:r>
              <a:rPr lang="en-US" sz="1400"/>
              <a:t> </a:t>
            </a:r>
          </a:p>
        </p:txBody>
      </p:sp>
      <p:sp>
        <p:nvSpPr>
          <p:cNvPr id="69" name="TextBox 68"/>
          <p:cNvSpPr>
            <a:spLocks noGrp="1"/>
          </p:cNvSpPr>
          <p:nvPr>
            <p:ph/>
          </p:nvPr>
        </p:nvSpPr>
        <p:spPr>
          <a:xfrm>
            <a:off x="9643619" y="214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505</a:t>
            </a:r>
            <a:r>
              <a:rPr lang="en-US" sz="900"/>
              <a:t> </a:t>
            </a:r>
          </a:p>
        </p:txBody>
      </p:sp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0231238" y="214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36</a:t>
            </a:r>
            <a:r>
              <a:rPr lang="en-US" sz="9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10842190" y="214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9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11422857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%0,045</a:t>
            </a:r>
            <a:r>
              <a:rPr lang="en-US" sz="900"/>
              <a:t> </a:t>
            </a:r>
          </a:p>
        </p:txBody>
      </p:sp>
      <p:cxnSp>
        <p:nvCxnSpPr>
          <p:cNvPr id="93" name="LineObject 92"/>
          <p:cNvCxnSpPr/>
          <p:nvPr/>
        </p:nvCxnSpPr>
        <p:spPr>
          <a:xfrm flipH="1" flipV="1">
            <a:off x="9144000" y="242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>
            <a:spLocks noGrp="1"/>
          </p:cNvSpPr>
          <p:nvPr>
            <p:ph/>
          </p:nvPr>
        </p:nvSpPr>
        <p:spPr>
          <a:xfrm>
            <a:off x="9090000" y="242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0" name="TextBox 99"/>
          <p:cNvSpPr>
            <a:spLocks noGrp="1"/>
          </p:cNvSpPr>
          <p:nvPr>
            <p:ph/>
          </p:nvPr>
        </p:nvSpPr>
        <p:spPr>
          <a:xfrm>
            <a:off x="9090000" y="242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6" name="TextBox 105"/>
          <p:cNvSpPr>
            <a:spLocks noGrp="1"/>
          </p:cNvSpPr>
          <p:nvPr>
            <p:ph/>
          </p:nvPr>
        </p:nvSpPr>
        <p:spPr>
          <a:xfrm>
            <a:off x="9090000" y="242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12" name="Picture112" descr="image16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108000" y="2591999"/>
            <a:ext cx="359999" cy="359999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13" name="TextBox 112"/>
          <p:cNvSpPr>
            <a:spLocks noGrp="1"/>
          </p:cNvSpPr>
          <p:nvPr>
            <p:ph/>
          </p:nvPr>
        </p:nvSpPr>
        <p:spPr>
          <a:xfrm>
            <a:off x="9471619" y="2473238"/>
            <a:ext cx="2440761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Yeni i20’nin iç detayları. 😎 Nasıl buldunuz?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#Hyundai Yeni #i20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#KalbinSeniAslaYanıltmaz</a:t>
            </a:r>
            <a:r>
              <a:rPr lang="en-US" sz="900"/>
              <a:t> </a:t>
            </a:r>
          </a:p>
        </p:txBody>
      </p:sp>
      <p:pic>
        <p:nvPicPr>
          <p:cNvPr id="119" name="Picture119" descr="image16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468857" y="316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0" name="Picture120" descr="image16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070285" y="317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1" name="Picture121" descr="image163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671714" y="317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2" name="Picture122" descr="image164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264476" y="317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9090000" y="304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#2</a:t>
            </a:r>
            <a:r>
              <a:rPr lang="en-US" sz="14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9643619" y="313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437</a:t>
            </a:r>
            <a:r>
              <a:rPr lang="en-US" sz="900"/>
              <a:t> </a:t>
            </a:r>
          </a:p>
        </p:txBody>
      </p:sp>
      <p:sp>
        <p:nvSpPr>
          <p:cNvPr id="135" name="TextBox 134"/>
          <p:cNvSpPr>
            <a:spLocks noGrp="1"/>
          </p:cNvSpPr>
          <p:nvPr>
            <p:ph/>
          </p:nvPr>
        </p:nvSpPr>
        <p:spPr>
          <a:xfrm>
            <a:off x="10231238" y="313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83</a:t>
            </a:r>
            <a:r>
              <a:rPr lang="en-US" sz="900"/>
              <a:t> </a:t>
            </a:r>
          </a:p>
        </p:txBody>
      </p:sp>
      <p:sp>
        <p:nvSpPr>
          <p:cNvPr id="141" name="TextBox 140"/>
          <p:cNvSpPr>
            <a:spLocks noGrp="1"/>
          </p:cNvSpPr>
          <p:nvPr>
            <p:ph/>
          </p:nvPr>
        </p:nvSpPr>
        <p:spPr>
          <a:xfrm>
            <a:off x="10842190" y="313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6</a:t>
            </a:r>
            <a:r>
              <a:rPr lang="en-US" sz="900"/>
              <a:t> </a:t>
            </a:r>
          </a:p>
        </p:txBody>
      </p:sp>
      <p:sp>
        <p:nvSpPr>
          <p:cNvPr id="147" name="TextBox 146"/>
          <p:cNvSpPr>
            <a:spLocks noGrp="1"/>
          </p:cNvSpPr>
          <p:nvPr>
            <p:ph/>
          </p:nvPr>
        </p:nvSpPr>
        <p:spPr>
          <a:xfrm>
            <a:off x="11422857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%0,046</a:t>
            </a:r>
            <a:r>
              <a:rPr lang="en-US" sz="900"/>
              <a:t> </a:t>
            </a:r>
          </a:p>
        </p:txBody>
      </p:sp>
      <p:cxnSp>
        <p:nvCxnSpPr>
          <p:cNvPr id="153" name="LineObject 152"/>
          <p:cNvCxnSpPr/>
          <p:nvPr/>
        </p:nvCxnSpPr>
        <p:spPr>
          <a:xfrm flipH="1" flipV="1">
            <a:off x="9144000" y="341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>
            <a:spLocks noGrp="1"/>
          </p:cNvSpPr>
          <p:nvPr>
            <p:ph/>
          </p:nvPr>
        </p:nvSpPr>
        <p:spPr>
          <a:xfrm>
            <a:off x="9090000" y="342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60" name="TextBox 159"/>
          <p:cNvSpPr>
            <a:spLocks noGrp="1"/>
          </p:cNvSpPr>
          <p:nvPr>
            <p:ph/>
          </p:nvPr>
        </p:nvSpPr>
        <p:spPr>
          <a:xfrm>
            <a:off x="9090000" y="342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66" name="TextBox 165"/>
          <p:cNvSpPr>
            <a:spLocks noGrp="1"/>
          </p:cNvSpPr>
          <p:nvPr>
            <p:ph/>
          </p:nvPr>
        </p:nvSpPr>
        <p:spPr>
          <a:xfrm>
            <a:off x="9090000" y="342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72" name="Picture172" descr="image165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108000" y="3582000"/>
            <a:ext cx="359999" cy="359999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73" name="TextBox 172"/>
          <p:cNvSpPr>
            <a:spLocks noGrp="1"/>
          </p:cNvSpPr>
          <p:nvPr>
            <p:ph/>
          </p:nvPr>
        </p:nvSpPr>
        <p:spPr>
          <a:xfrm>
            <a:off x="9471619" y="3463238"/>
            <a:ext cx="2440761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Şehrin tüm dinamizmini eşsiz tasarımında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taşıyor. #Hyundai #i20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#KalbinSeniAslaYanıltmaz</a:t>
            </a:r>
            <a:r>
              <a:rPr lang="en-US" sz="900"/>
              <a:t> </a:t>
            </a:r>
          </a:p>
        </p:txBody>
      </p:sp>
      <p:pic>
        <p:nvPicPr>
          <p:cNvPr id="179" name="Picture179" descr="image166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468857" y="415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0" name="Picture180" descr="image167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070285" y="416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1" name="Picture181" descr="image168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671714" y="416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2" name="Picture182" descr="image169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1264476" y="416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9090000" y="403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#3</a:t>
            </a:r>
            <a:r>
              <a:rPr lang="en-US" sz="14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9643619" y="412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467</a:t>
            </a:r>
            <a:r>
              <a:rPr lang="en-US" sz="9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10231238" y="412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37</a:t>
            </a:r>
            <a:r>
              <a:rPr lang="en-US" sz="900"/>
              <a:t> </a:t>
            </a:r>
          </a:p>
        </p:txBody>
      </p:sp>
      <p:sp>
        <p:nvSpPr>
          <p:cNvPr id="201" name="TextBox 200"/>
          <p:cNvSpPr>
            <a:spLocks noGrp="1"/>
          </p:cNvSpPr>
          <p:nvPr>
            <p:ph/>
          </p:nvPr>
        </p:nvSpPr>
        <p:spPr>
          <a:xfrm>
            <a:off x="10842190" y="412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900"/>
              <a:t> </a:t>
            </a:r>
          </a:p>
        </p:txBody>
      </p:sp>
      <p:sp>
        <p:nvSpPr>
          <p:cNvPr id="207" name="TextBox 206"/>
          <p:cNvSpPr>
            <a:spLocks noGrp="1"/>
          </p:cNvSpPr>
          <p:nvPr>
            <p:ph/>
          </p:nvPr>
        </p:nvSpPr>
        <p:spPr>
          <a:xfrm>
            <a:off x="11422857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%0,041</a:t>
            </a:r>
            <a:r>
              <a:rPr lang="en-US" sz="900"/>
              <a:t> </a:t>
            </a:r>
          </a:p>
        </p:txBody>
      </p:sp>
      <p:cxnSp>
        <p:nvCxnSpPr>
          <p:cNvPr id="213" name="LineObject 212"/>
          <p:cNvCxnSpPr/>
          <p:nvPr/>
        </p:nvCxnSpPr>
        <p:spPr>
          <a:xfrm flipH="1" flipV="1">
            <a:off x="9144000" y="440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>
            <a:spLocks noGrp="1"/>
          </p:cNvSpPr>
          <p:nvPr>
            <p:ph/>
          </p:nvPr>
        </p:nvSpPr>
        <p:spPr>
          <a:xfrm>
            <a:off x="9090000" y="440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20" name="TextBox 219"/>
          <p:cNvSpPr>
            <a:spLocks noGrp="1"/>
          </p:cNvSpPr>
          <p:nvPr>
            <p:ph/>
          </p:nvPr>
        </p:nvSpPr>
        <p:spPr>
          <a:xfrm>
            <a:off x="9090000" y="440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26" name="TextBox 225"/>
          <p:cNvSpPr>
            <a:spLocks noGrp="1"/>
          </p:cNvSpPr>
          <p:nvPr>
            <p:ph/>
          </p:nvPr>
        </p:nvSpPr>
        <p:spPr>
          <a:xfrm>
            <a:off x="9090000" y="4409999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32" name="Picture232" descr="image170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9108000" y="4571999"/>
            <a:ext cx="359999" cy="359999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9471619" y="4453238"/>
            <a:ext cx="2440761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Her maceraya yetecek bagaj hacmiyle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Hyundai Tucson sizi istediğiniz yere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götürsün. #Hyundai #Tucson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#GerçekGücüHisset</a:t>
            </a:r>
            <a:r>
              <a:rPr lang="en-US" sz="900"/>
              <a:t> </a:t>
            </a:r>
          </a:p>
        </p:txBody>
      </p:sp>
      <p:pic>
        <p:nvPicPr>
          <p:cNvPr id="239" name="Picture239" descr="image171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9468857" y="514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0" name="Picture240" descr="image172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0070285" y="515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1" name="Picture241" descr="image173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0671714" y="515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2" name="Picture242" descr="image174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1264476" y="5151618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3" name="TextBox 242"/>
          <p:cNvSpPr>
            <a:spLocks noGrp="1"/>
          </p:cNvSpPr>
          <p:nvPr>
            <p:ph/>
          </p:nvPr>
        </p:nvSpPr>
        <p:spPr>
          <a:xfrm>
            <a:off x="9090000" y="502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#4</a:t>
            </a:r>
            <a:r>
              <a:rPr lang="en-US" sz="14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9643619" y="511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479</a:t>
            </a:r>
            <a:r>
              <a:rPr lang="en-US" sz="9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10231238" y="511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12</a:t>
            </a:r>
            <a:r>
              <a:rPr lang="en-US" sz="9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10842190" y="511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9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1422857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%0,038</a:t>
            </a:r>
            <a:r>
              <a:rPr lang="en-US" sz="900"/>
              <a:t> </a:t>
            </a:r>
          </a:p>
        </p:txBody>
      </p:sp>
      <p:cxnSp>
        <p:nvCxnSpPr>
          <p:cNvPr id="273" name="LineObject 272"/>
          <p:cNvCxnSpPr/>
          <p:nvPr/>
        </p:nvCxnSpPr>
        <p:spPr>
          <a:xfrm flipH="1" flipV="1">
            <a:off x="9144000" y="539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>
            <a:spLocks noGrp="1"/>
          </p:cNvSpPr>
          <p:nvPr>
            <p:ph/>
          </p:nvPr>
        </p:nvSpPr>
        <p:spPr>
          <a:xfrm>
            <a:off x="9090000" y="540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80" name="TextBox 279"/>
          <p:cNvSpPr>
            <a:spLocks noGrp="1"/>
          </p:cNvSpPr>
          <p:nvPr>
            <p:ph/>
          </p:nvPr>
        </p:nvSpPr>
        <p:spPr>
          <a:xfrm>
            <a:off x="9090000" y="540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86" name="TextBox 285"/>
          <p:cNvSpPr>
            <a:spLocks noGrp="1"/>
          </p:cNvSpPr>
          <p:nvPr>
            <p:ph/>
          </p:nvPr>
        </p:nvSpPr>
        <p:spPr>
          <a:xfrm>
            <a:off x="9090000" y="5400000"/>
            <a:ext cx="2879999" cy="98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92" name="Picture292" descr="image175.pn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9108000" y="5562000"/>
            <a:ext cx="359999" cy="359999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3" name="TextBox 292"/>
          <p:cNvSpPr>
            <a:spLocks noGrp="1"/>
          </p:cNvSpPr>
          <p:nvPr>
            <p:ph/>
          </p:nvPr>
        </p:nvSpPr>
        <p:spPr>
          <a:xfrm>
            <a:off x="9471619" y="5443238"/>
            <a:ext cx="2440761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Eğer babanızla çıktıysanız her yolculuk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özeldir. Babalar Günü kutlu olsun. #Hyundai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#babalargünü</a:t>
            </a:r>
            <a:r>
              <a:rPr lang="en-US" sz="900"/>
              <a:t> </a:t>
            </a:r>
          </a:p>
        </p:txBody>
      </p:sp>
      <p:pic>
        <p:nvPicPr>
          <p:cNvPr id="299" name="Picture299" descr="image176.pn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9468857" y="613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0" name="Picture300" descr="image177.pn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0070285" y="614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1" name="Picture301" descr="image178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0671714" y="614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2" name="Picture302" descr="image179.pn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264476" y="614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9090000" y="601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#5</a:t>
            </a:r>
            <a:r>
              <a:rPr lang="en-US" sz="1400"/>
              <a:t> </a:t>
            </a:r>
          </a:p>
        </p:txBody>
      </p:sp>
      <p:sp>
        <p:nvSpPr>
          <p:cNvPr id="309" name="TextBox 308"/>
          <p:cNvSpPr>
            <a:spLocks noGrp="1"/>
          </p:cNvSpPr>
          <p:nvPr>
            <p:ph/>
          </p:nvPr>
        </p:nvSpPr>
        <p:spPr>
          <a:xfrm>
            <a:off x="9643619" y="610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418</a:t>
            </a:r>
            <a:r>
              <a:rPr lang="en-US" sz="900"/>
              <a:t> </a:t>
            </a:r>
          </a:p>
        </p:txBody>
      </p:sp>
      <p:sp>
        <p:nvSpPr>
          <p:cNvPr id="315" name="TextBox 314"/>
          <p:cNvSpPr>
            <a:spLocks noGrp="1"/>
          </p:cNvSpPr>
          <p:nvPr>
            <p:ph/>
          </p:nvPr>
        </p:nvSpPr>
        <p:spPr>
          <a:xfrm>
            <a:off x="10231238" y="610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900"/>
              <a:t> </a:t>
            </a:r>
          </a:p>
        </p:txBody>
      </p:sp>
      <p:sp>
        <p:nvSpPr>
          <p:cNvPr id="321" name="TextBox 320"/>
          <p:cNvSpPr>
            <a:spLocks noGrp="1"/>
          </p:cNvSpPr>
          <p:nvPr>
            <p:ph/>
          </p:nvPr>
        </p:nvSpPr>
        <p:spPr>
          <a:xfrm>
            <a:off x="10842190" y="6109238"/>
            <a:ext cx="432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42</a:t>
            </a:r>
            <a:r>
              <a:rPr lang="en-US" sz="900"/>
              <a:t> </a:t>
            </a:r>
          </a:p>
        </p:txBody>
      </p:sp>
      <p:sp>
        <p:nvSpPr>
          <p:cNvPr id="327" name="TextBox 326"/>
          <p:cNvSpPr>
            <a:spLocks noGrp="1"/>
          </p:cNvSpPr>
          <p:nvPr>
            <p:ph/>
          </p:nvPr>
        </p:nvSpPr>
        <p:spPr>
          <a:xfrm>
            <a:off x="11422857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%0,043</a:t>
            </a:r>
            <a:r>
              <a:rPr lang="en-US" sz="900"/>
              <a:t> </a:t>
            </a:r>
          </a:p>
        </p:txBody>
      </p:sp>
      <p:cxnSp>
        <p:nvCxnSpPr>
          <p:cNvPr id="333" name="LineObject 332"/>
          <p:cNvCxnSpPr/>
          <p:nvPr/>
        </p:nvCxnSpPr>
        <p:spPr>
          <a:xfrm flipH="1" flipV="1">
            <a:off x="9144000" y="638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Etkileşim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Facebook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sayfası için İletiler, İleti Türleri ve Beğeni, Yorum ve Paylaşım detaylarına dair verilerin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3,7K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226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92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Beğeni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sayfasının paylaştığı 10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3.695 beğeni 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Yorum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sayfasının paylaştığı 10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226 yorum aldı.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Paylaşım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sayfasının paylaştığı 10 ileti,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92 paylaşım aldı.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8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8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18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Etkileşim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8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879238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3.695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386761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Beğeni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704380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226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4154380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Yorum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5562000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92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6080381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Paylaşım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6303619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4377619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2613618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82" name="Picture82" descr="image18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81238" y="1439999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18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81238" y="3276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18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81238" y="516238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FastReport.ShapeObject 84"/>
          <p:cNvSpPr>
            <a:spLocks noGrp="1"/>
          </p:cNvSpPr>
          <p:nvPr>
            <p:ph/>
          </p:nvPr>
        </p:nvSpPr>
        <p:spPr>
          <a:xfrm>
            <a:off x="10429237" y="1591238"/>
            <a:ext cx="179999" cy="179999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429237" y="3412761"/>
            <a:ext cx="179999" cy="179999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FastReport.ShapeObject 100"/>
          <p:cNvSpPr>
            <a:spLocks noGrp="1"/>
          </p:cNvSpPr>
          <p:nvPr>
            <p:ph/>
          </p:nvPr>
        </p:nvSpPr>
        <p:spPr>
          <a:xfrm>
            <a:off x="10429237" y="5328000"/>
            <a:ext cx="179999" cy="179999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9" name="TextBox 10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935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 ve Etkileşim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707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3707999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4168761" y="1141238"/>
            <a:ext cx="3707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İletilere Göre Etkileşim</a:t>
            </a:r>
            <a:r>
              <a:rPr lang="en-US" sz="1200"/>
              <a:t> </a:t>
            </a:r>
          </a:p>
        </p:txBody>
      </p:sp>
      <p:pic>
        <p:nvPicPr>
          <p:cNvPr id="34" name="Picture34" descr="image19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8762" y="1418380"/>
            <a:ext cx="3707999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5" name="TextBox 34"/>
          <p:cNvSpPr>
            <a:spLocks noGrp="1"/>
          </p:cNvSpPr>
          <p:nvPr>
            <p:ph/>
          </p:nvPr>
        </p:nvSpPr>
        <p:spPr>
          <a:xfrm>
            <a:off x="8161238" y="1141238"/>
            <a:ext cx="3707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Başına Ortalama Etkileşim</a:t>
            </a:r>
            <a:r>
              <a:rPr lang="en-US" sz="1200"/>
              <a:t> </a:t>
            </a:r>
          </a:p>
        </p:txBody>
      </p:sp>
      <p:pic>
        <p:nvPicPr>
          <p:cNvPr id="41" name="Picture41" descr="image19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0380" y="1418380"/>
            <a:ext cx="3707999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28</a:t>
            </a:r>
            <a:r>
              <a:rPr lang="en-US" sz="18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91619" y="6569999"/>
            <a:ext cx="942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Türlere Göre İleti Sayısı, her türde paylaşılan ileti adedini sektördeki ortalama ile kıyaslar. Etkileşim Sayısı iletilere gelen Beğeni, Yorum ve Paylaşım sayılarının toplamıdır.</a:t>
            </a:r>
            <a:r>
              <a:rPr lang="en-US" sz="9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Etkileşim ve Sektör</a:t>
            </a:r>
            <a:r>
              <a:rPr lang="en-US" sz="1200"/>
              <a:t> </a:t>
            </a:r>
          </a:p>
        </p:txBody>
      </p:sp>
      <p:pic>
        <p:nvPicPr>
          <p:cNvPr id="27" name="Picture27" descr="image19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760380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4.013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03238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Etkileşim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081619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8.898,9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528000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 Başı Ort. Etkileşim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4510761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401,3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946380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İleti Başı Etkileşim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889618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671,3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328762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Ort. İleti Başı Etkileşim</a:t>
            </a:r>
            <a:r>
              <a:rPr lang="en-US" sz="1000"/>
              <a:t> </a:t>
            </a:r>
          </a:p>
        </p:txBody>
      </p:sp>
      <p:pic>
        <p:nvPicPr>
          <p:cNvPr id="76" name="Picture76" descr="image19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37999" y="1296000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9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37999" y="2613618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9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37999" y="4035618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9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37999" y="5418000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55619" y="3956381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 Etkileşim ve Sektör</a:t>
            </a:r>
            <a:r>
              <a:rPr lang="en-US" sz="1200"/>
              <a:t> </a:t>
            </a:r>
          </a:p>
        </p:txBody>
      </p:sp>
      <p:pic>
        <p:nvPicPr>
          <p:cNvPr id="86" name="Picture86" descr="image199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9238" y="4238285"/>
            <a:ext cx="9266380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FastReport.ShapeObject 86"/>
          <p:cNvSpPr>
            <a:spLocks noGrp="1"/>
          </p:cNvSpPr>
          <p:nvPr>
            <p:ph/>
          </p:nvPr>
        </p:nvSpPr>
        <p:spPr>
          <a:xfrm>
            <a:off x="10414762" y="1457999"/>
            <a:ext cx="179999" cy="179999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5" name="FastReport.ShapeObject 94"/>
          <p:cNvSpPr>
            <a:spLocks noGrp="1"/>
          </p:cNvSpPr>
          <p:nvPr>
            <p:ph/>
          </p:nvPr>
        </p:nvSpPr>
        <p:spPr>
          <a:xfrm>
            <a:off x="10414762" y="2775619"/>
            <a:ext cx="179999" cy="179999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3" name="FastReport.ShapeObject 102"/>
          <p:cNvSpPr>
            <a:spLocks noGrp="1"/>
          </p:cNvSpPr>
          <p:nvPr>
            <p:ph/>
          </p:nvPr>
        </p:nvSpPr>
        <p:spPr>
          <a:xfrm>
            <a:off x="10414762" y="4197619"/>
            <a:ext cx="179999" cy="179999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1" name="FastReport.ShapeObject 110"/>
          <p:cNvSpPr>
            <a:spLocks noGrp="1"/>
          </p:cNvSpPr>
          <p:nvPr>
            <p:ph/>
          </p:nvPr>
        </p:nvSpPr>
        <p:spPr>
          <a:xfrm>
            <a:off x="10414762" y="5580000"/>
            <a:ext cx="179999" cy="179999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9" name="TextBox 11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5999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99" y="3078000"/>
            <a:ext cx="687619" cy="701999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699238" y="1007999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17238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Sosyal Medya Ölçümleme</a:t>
            </a:r>
            <a:r>
              <a:rPr lang="en-US" sz="14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5529618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BoomSocial Analizleri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724380" y="3369619"/>
            <a:ext cx="3682761" cy="197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markaların online içerik stratejilerini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geliştirmeleri için iç görüler sunan sosyal medya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ölçümleme, raporlama ve analiz 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 binlerce marka sayfasını ve hesabını, şirket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sayfalarını ve kanallarını Facebook, Twitter, Google+,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Youtube ve Instagram’da takip eder.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sosyal medya performansınızı ve hayran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sayınızın büyümesini ölçmenize, etkileşimi analiz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etmenize ve içerik stratejileri geliştirmenize yardımcı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olur.</a:t>
            </a:r>
            <a:r>
              <a:rPr lang="en-US" sz="11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5529618" y="3369619"/>
            <a:ext cx="3420000" cy="1979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Premium Raporları ve Analizleri;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sektörünüzün, markanızın ve rakiplerinizin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performansını analiz etmenizi ve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raporlamanızı sağlar. Analizler, markanıza ait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içerik ve pazarlama stratejilerinizi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geliştirecek iç görüler sunarak sizin için değer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yaratır. Analizler, slaytları kendinize ait sunulara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aktarmanıza olanak tanıyan Microsoft PowerPoint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formatında hazırlanır.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Sektörlerin ve markaların sosyal medya kanallarına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özel analizlerini online olarak satın alabilirsiniz.</a:t>
            </a:r>
            <a:r>
              <a:rPr lang="en-US" sz="11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</a:t>
            </a:r>
            <a:r>
              <a:rPr lang="en-US" sz="1800"/>
              <a:t> </a:t>
            </a:r>
          </a:p>
        </p:txBody>
      </p:sp>
      <p:pic>
        <p:nvPicPr>
          <p:cNvPr id="54" name="Picture54" descr="image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724380" y="5490000"/>
            <a:ext cx="3420000" cy="287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00000">
</a:srgbClr>
                </a:solidFill>
                <a:latin typeface="Arial"/>
              </a:rPr>
              <a:t>BoomSocial analizlerinizi satın almak için hemen tıklayın: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5529618" y="5490000"/>
            <a:ext cx="3059999" cy="287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0000FF">
</a:srgbClr>
                </a:solidFill>
                <a:latin typeface="Arial"/>
              </a:rPr>
              <a:t>http://bit.ly/BoomSocialPremiumAnaliz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7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2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5684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979237" y="1378761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13,3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979237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Ortalaması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979237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647,0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979237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Beğeni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979237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13,4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979237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Yorum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979237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10,9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979237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Paylaşım</a:t>
            </a:r>
            <a:r>
              <a:rPr lang="en-US" sz="1000"/>
              <a:t> </a:t>
            </a:r>
          </a:p>
        </p:txBody>
      </p:sp>
      <p:pic>
        <p:nvPicPr>
          <p:cNvPr id="76" name="Picture76" descr="image20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8762" y="1407619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2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88762" y="2872762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20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88762" y="4330762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20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88762" y="5796000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6998381" y="1378761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2800"/>
              <a:t> </a:t>
            </a:r>
          </a:p>
        </p:txBody>
      </p:sp>
      <p:sp>
        <p:nvSpPr>
          <p:cNvPr id="86" name="TextBox 85"/>
          <p:cNvSpPr>
            <a:spLocks noGrp="1"/>
          </p:cNvSpPr>
          <p:nvPr>
            <p:ph/>
          </p:nvPr>
        </p:nvSpPr>
        <p:spPr>
          <a:xfrm>
            <a:off x="6998381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İleti Sayısı</a:t>
            </a:r>
            <a:r>
              <a:rPr lang="en-US" sz="1000"/>
              <a:t> </a:t>
            </a:r>
          </a:p>
        </p:txBody>
      </p:sp>
      <p:sp>
        <p:nvSpPr>
          <p:cNvPr id="92" name="TextBox 91"/>
          <p:cNvSpPr>
            <a:spLocks noGrp="1"/>
          </p:cNvSpPr>
          <p:nvPr>
            <p:ph/>
          </p:nvPr>
        </p:nvSpPr>
        <p:spPr>
          <a:xfrm>
            <a:off x="6998381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369,5</a:t>
            </a:r>
            <a:r>
              <a:rPr lang="en-US" sz="2800"/>
              <a:t> </a:t>
            </a:r>
          </a:p>
        </p:txBody>
      </p:sp>
      <p:sp>
        <p:nvSpPr>
          <p:cNvPr id="98" name="TextBox 97"/>
          <p:cNvSpPr>
            <a:spLocks noGrp="1"/>
          </p:cNvSpPr>
          <p:nvPr>
            <p:ph/>
          </p:nvPr>
        </p:nvSpPr>
        <p:spPr>
          <a:xfrm>
            <a:off x="6998381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Beğeni</a:t>
            </a:r>
            <a:r>
              <a:rPr lang="en-US" sz="1000"/>
              <a:t> </a:t>
            </a:r>
          </a:p>
        </p:txBody>
      </p:sp>
      <p:sp>
        <p:nvSpPr>
          <p:cNvPr id="104" name="TextBox 103"/>
          <p:cNvSpPr>
            <a:spLocks noGrp="1"/>
          </p:cNvSpPr>
          <p:nvPr>
            <p:ph/>
          </p:nvPr>
        </p:nvSpPr>
        <p:spPr>
          <a:xfrm>
            <a:off x="6998381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22,6</a:t>
            </a:r>
            <a:r>
              <a:rPr lang="en-US" sz="2800"/>
              <a:t> </a:t>
            </a:r>
          </a:p>
        </p:txBody>
      </p:sp>
      <p:sp>
        <p:nvSpPr>
          <p:cNvPr id="110" name="TextBox 109"/>
          <p:cNvSpPr>
            <a:spLocks noGrp="1"/>
          </p:cNvSpPr>
          <p:nvPr>
            <p:ph/>
          </p:nvPr>
        </p:nvSpPr>
        <p:spPr>
          <a:xfrm>
            <a:off x="6998381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Yorum</a:t>
            </a:r>
            <a:r>
              <a:rPr lang="en-US" sz="1000"/>
              <a:t> </a:t>
            </a:r>
          </a:p>
        </p:txBody>
      </p:sp>
      <p:sp>
        <p:nvSpPr>
          <p:cNvPr id="116" name="TextBox 115"/>
          <p:cNvSpPr>
            <a:spLocks noGrp="1"/>
          </p:cNvSpPr>
          <p:nvPr>
            <p:ph/>
          </p:nvPr>
        </p:nvSpPr>
        <p:spPr>
          <a:xfrm>
            <a:off x="6998381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9,2</a:t>
            </a:r>
            <a:r>
              <a:rPr lang="en-US" sz="2800"/>
              <a:t> </a:t>
            </a:r>
          </a:p>
        </p:txBody>
      </p: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6998381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Paylaşım</a:t>
            </a:r>
            <a:r>
              <a:rPr lang="en-US" sz="1000"/>
              <a:t> </a:t>
            </a:r>
          </a:p>
        </p:txBody>
      </p:sp>
      <p:pic>
        <p:nvPicPr>
          <p:cNvPr id="128" name="Picture128" descr="image206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68380" y="1407619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9" name="Picture129" descr="image20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368380" y="2872762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0" name="Picture130" descr="image208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68380" y="4330762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1" name="Picture131" descr="image209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68380" y="5796000"/>
            <a:ext cx="503999" cy="50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2" name="FastReport.ShapeObject 131"/>
          <p:cNvSpPr>
            <a:spLocks noGrp="1"/>
          </p:cNvSpPr>
          <p:nvPr>
            <p:ph/>
          </p:nvPr>
        </p:nvSpPr>
        <p:spPr>
          <a:xfrm>
            <a:off x="6566380" y="3441619"/>
            <a:ext cx="179999" cy="179999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0" name="FastReport.ShapeObject 139"/>
          <p:cNvSpPr>
            <a:spLocks noGrp="1"/>
          </p:cNvSpPr>
          <p:nvPr>
            <p:ph/>
          </p:nvPr>
        </p:nvSpPr>
        <p:spPr>
          <a:xfrm>
            <a:off x="6566380" y="4892381"/>
            <a:ext cx="179999" cy="179999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8" name="FastReport.ShapeObject 147"/>
          <p:cNvSpPr>
            <a:spLocks noGrp="1"/>
          </p:cNvSpPr>
          <p:nvPr>
            <p:ph/>
          </p:nvPr>
        </p:nvSpPr>
        <p:spPr>
          <a:xfrm>
            <a:off x="6566380" y="6346761"/>
            <a:ext cx="179999" cy="179999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6" name="FastReport.ShapeObject 155"/>
          <p:cNvSpPr>
            <a:spLocks noGrp="1"/>
          </p:cNvSpPr>
          <p:nvPr>
            <p:ph/>
          </p:nvPr>
        </p:nvSpPr>
        <p:spPr>
          <a:xfrm>
            <a:off x="9568761" y="3441619"/>
            <a:ext cx="179999" cy="179999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4" name="FastReport.ShapeObject 163"/>
          <p:cNvSpPr>
            <a:spLocks noGrp="1"/>
          </p:cNvSpPr>
          <p:nvPr>
            <p:ph/>
          </p:nvPr>
        </p:nvSpPr>
        <p:spPr>
          <a:xfrm>
            <a:off x="9568761" y="4892381"/>
            <a:ext cx="179999" cy="179999"/>
          </a:xfrm>
          <a:prstGeom prst="ellipse">
            <a:avLst/>
          </a:prstGeom>
          <a:solidFill>
            <a:srgbClr val="F7B7D2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72" name="FastReport.ShapeObject 171"/>
          <p:cNvSpPr>
            <a:spLocks noGrp="1"/>
          </p:cNvSpPr>
          <p:nvPr>
            <p:ph/>
          </p:nvPr>
        </p:nvSpPr>
        <p:spPr>
          <a:xfrm>
            <a:off x="9568761" y="6346761"/>
            <a:ext cx="179999" cy="179999"/>
          </a:xfrm>
          <a:prstGeom prst="ellipse">
            <a:avLst/>
          </a:prstGeom>
          <a:solidFill>
            <a:srgbClr val="D5B0D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80" name="FastReport.ShapeObject 179"/>
          <p:cNvSpPr>
            <a:spLocks noGrp="1"/>
          </p:cNvSpPr>
          <p:nvPr>
            <p:ph/>
          </p:nvPr>
        </p:nvSpPr>
        <p:spPr>
          <a:xfrm>
            <a:off x="6566380" y="1987238"/>
            <a:ext cx="179999" cy="179999"/>
          </a:xfrm>
          <a:prstGeom prst="ellipse">
            <a:avLst/>
          </a:prstGeom>
          <a:solidFill>
            <a:srgbClr val="00B0F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88" name="FastReport.ShapeObject 187"/>
          <p:cNvSpPr>
            <a:spLocks noGrp="1"/>
          </p:cNvSpPr>
          <p:nvPr>
            <p:ph/>
          </p:nvPr>
        </p:nvSpPr>
        <p:spPr>
          <a:xfrm>
            <a:off x="9568761" y="1987238"/>
            <a:ext cx="179999" cy="179999"/>
          </a:xfrm>
          <a:prstGeom prst="ellipse">
            <a:avLst/>
          </a:prstGeom>
          <a:solidFill>
            <a:srgbClr val="80D8F8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96" name="TextBox 195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200"/>
              <a:t> </a:t>
            </a:r>
          </a:p>
        </p:txBody>
      </p:sp>
      <p:pic>
        <p:nvPicPr>
          <p:cNvPr id="21" name="Picture21" descr="image2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999" y="1419523"/>
            <a:ext cx="2700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>
            <a:spLocks noGrp="1"/>
          </p:cNvSpPr>
          <p:nvPr>
            <p:ph/>
          </p:nvPr>
        </p:nvSpPr>
        <p:spPr>
          <a:xfrm>
            <a:off x="3186000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Beğenisi</a:t>
            </a:r>
            <a:r>
              <a:rPr lang="en-US" sz="1200"/>
              <a:t> </a:t>
            </a:r>
          </a:p>
        </p:txBody>
      </p:sp>
      <p:pic>
        <p:nvPicPr>
          <p:cNvPr id="28" name="Picture28" descr="image2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7999" y="1418380"/>
            <a:ext cx="2700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9" name="TextBox 28"/>
          <p:cNvSpPr>
            <a:spLocks noGrp="1"/>
          </p:cNvSpPr>
          <p:nvPr>
            <p:ph/>
          </p:nvPr>
        </p:nvSpPr>
        <p:spPr>
          <a:xfrm>
            <a:off x="6184762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Yorumu</a:t>
            </a:r>
            <a:r>
              <a:rPr lang="en-US" sz="1200"/>
              <a:t> </a:t>
            </a:r>
          </a:p>
        </p:txBody>
      </p:sp>
      <p:pic>
        <p:nvPicPr>
          <p:cNvPr id="35" name="Picture35" descr="image2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6762" y="1418380"/>
            <a:ext cx="2700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9165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Paylaşımı</a:t>
            </a:r>
            <a:r>
              <a:rPr lang="en-US" sz="1200"/>
              <a:t> </a:t>
            </a:r>
          </a:p>
        </p:txBody>
      </p:sp>
      <p:pic>
        <p:nvPicPr>
          <p:cNvPr id="42" name="Picture42" descr="image2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37619" y="1418380"/>
            <a:ext cx="2700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3" name="TextBox 42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 ve Sektör</a:t>
            </a:r>
            <a:r>
              <a:rPr lang="en-US" sz="3600"/>
              <a:t> </a:t>
            </a:r>
          </a:p>
        </p:txBody>
      </p:sp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908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Etkileşim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Etkileşim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2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8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134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8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21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26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8" y="3059999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8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297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8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8" y="6019238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65" name="Picture65" descr="image21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69999"/>
            <a:ext cx="942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İleti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Sektördeki Markalar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Facebook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sayfasının, sektörde hayran sayısı bakımından lider sayfalara kıyasla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39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4,6M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8,9K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Sektördeki Toplam Sayfa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tarihinde Türkiye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Otomotiv &gt; Üreticiler sektöründe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39 marka hesabı yer 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Hayran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sektördeki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sayfaların ortalama hayran 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4.635.789 oldu.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Etkileşim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 ortalama sayfa başı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 8.898,9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21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2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77238" y="1292380"/>
            <a:ext cx="11674475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77238" y="1292380"/>
            <a:ext cx="441809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Sıra</a:t>
            </a:r>
            <a:r>
              <a:rPr lang="en-US" sz="1200"/>
              <a:t> </a:t>
            </a:r>
          </a:p>
        </p:txBody>
      </p:sp>
      <p:cxnSp>
        <p:nvCxnSpPr>
          <p:cNvPr id="7" name="Straight Connector 61"/>
          <p:cNvCxnSpPr/>
          <p:nvPr/>
        </p:nvCxnSpPr>
        <p:spPr>
          <a:xfrm>
            <a:off x="277238" y="1865332"/>
            <a:ext cx="441809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719047" y="1292380"/>
            <a:ext cx="859428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Profil</a:t>
            </a:r>
            <a:r>
              <a:rPr lang="en-US" sz="1200"/>
              <a:t> </a:t>
            </a:r>
          </a:p>
        </p:txBody>
      </p:sp>
      <p:cxnSp>
        <p:nvCxnSpPr>
          <p:cNvPr id="13" name="Straight Connector 61"/>
          <p:cNvCxnSpPr/>
          <p:nvPr/>
        </p:nvCxnSpPr>
        <p:spPr>
          <a:xfrm>
            <a:off x="719047" y="1865332"/>
            <a:ext cx="859428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1578476" y="1292380"/>
            <a:ext cx="1183428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Marka</a:t>
            </a:r>
            <a:r>
              <a:rPr lang="en-US" sz="1200"/>
              <a:t> </a:t>
            </a:r>
          </a:p>
        </p:txBody>
      </p:sp>
      <p:cxnSp>
        <p:nvCxnSpPr>
          <p:cNvPr id="19" name="Straight Connector 61"/>
          <p:cNvCxnSpPr/>
          <p:nvPr/>
        </p:nvCxnSpPr>
        <p:spPr>
          <a:xfrm>
            <a:off x="1578476" y="1865332"/>
            <a:ext cx="1183428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2761904" y="1292380"/>
            <a:ext cx="126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Hayran</a:t>
            </a:r>
            <a:r>
              <a:rPr lang="en-US" sz="1200"/>
              <a:t> </a:t>
            </a:r>
          </a:p>
        </p:txBody>
      </p:sp>
      <p:cxnSp>
        <p:nvCxnSpPr>
          <p:cNvPr id="25" name="Straight Connector 61"/>
          <p:cNvCxnSpPr/>
          <p:nvPr/>
        </p:nvCxnSpPr>
        <p:spPr>
          <a:xfrm>
            <a:off x="2761904" y="1865332"/>
            <a:ext cx="126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4024476" y="1292380"/>
            <a:ext cx="126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Değişim</a:t>
            </a:r>
            <a:r>
              <a:rPr lang="en-US" sz="1200"/>
              <a:t> </a:t>
            </a:r>
          </a:p>
        </p:txBody>
      </p:sp>
      <p:cxnSp>
        <p:nvCxnSpPr>
          <p:cNvPr id="31" name="Straight Connector 61"/>
          <p:cNvCxnSpPr/>
          <p:nvPr/>
        </p:nvCxnSpPr>
        <p:spPr>
          <a:xfrm>
            <a:off x="4024476" y="1865332"/>
            <a:ext cx="126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5287047" y="1292380"/>
            <a:ext cx="108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İleti</a:t>
            </a:r>
            <a:r>
              <a:rPr lang="en-US" sz="1200"/>
              <a:t> </a:t>
            </a:r>
          </a:p>
        </p:txBody>
      </p:sp>
      <p:cxnSp>
        <p:nvCxnSpPr>
          <p:cNvPr id="37" name="Straight Connector 61"/>
          <p:cNvCxnSpPr/>
          <p:nvPr/>
        </p:nvCxnSpPr>
        <p:spPr>
          <a:xfrm>
            <a:off x="5287047" y="1865332"/>
            <a:ext cx="108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6369619" y="1292380"/>
            <a:ext cx="117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Beğeni</a:t>
            </a:r>
            <a:r>
              <a:rPr lang="en-US" sz="1200"/>
              <a:t> </a:t>
            </a:r>
          </a:p>
        </p:txBody>
      </p:sp>
      <p:cxnSp>
        <p:nvCxnSpPr>
          <p:cNvPr id="43" name="Straight Connector 61"/>
          <p:cNvCxnSpPr/>
          <p:nvPr/>
        </p:nvCxnSpPr>
        <p:spPr>
          <a:xfrm>
            <a:off x="6369619" y="1865332"/>
            <a:ext cx="117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7542190" y="1292380"/>
            <a:ext cx="117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Yorum</a:t>
            </a:r>
            <a:r>
              <a:rPr lang="en-US" sz="1200"/>
              <a:t> </a:t>
            </a:r>
          </a:p>
        </p:txBody>
      </p:sp>
      <p:cxnSp>
        <p:nvCxnSpPr>
          <p:cNvPr id="49" name="Straight Connector 61"/>
          <p:cNvCxnSpPr/>
          <p:nvPr/>
        </p:nvCxnSpPr>
        <p:spPr>
          <a:xfrm>
            <a:off x="7542190" y="1865332"/>
            <a:ext cx="117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8714761" y="1292380"/>
            <a:ext cx="117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Paylaşım</a:t>
            </a:r>
            <a:r>
              <a:rPr lang="en-US" sz="1200"/>
              <a:t> </a:t>
            </a:r>
          </a:p>
        </p:txBody>
      </p:sp>
      <p:cxnSp>
        <p:nvCxnSpPr>
          <p:cNvPr id="55" name="Straight Connector 61"/>
          <p:cNvCxnSpPr/>
          <p:nvPr/>
        </p:nvCxnSpPr>
        <p:spPr>
          <a:xfrm>
            <a:off x="8714761" y="1865332"/>
            <a:ext cx="117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9887333" y="1292380"/>
            <a:ext cx="1251809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Etkileşim</a:t>
            </a:r>
            <a:r>
              <a:rPr lang="en-US" sz="1200"/>
              <a:t> </a:t>
            </a:r>
          </a:p>
        </p:txBody>
      </p:sp>
      <p:cxnSp>
        <p:nvCxnSpPr>
          <p:cNvPr id="61" name="Straight Connector 61"/>
          <p:cNvCxnSpPr/>
          <p:nvPr/>
        </p:nvCxnSpPr>
        <p:spPr>
          <a:xfrm>
            <a:off x="9887333" y="1865332"/>
            <a:ext cx="1251809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11139142" y="1292380"/>
            <a:ext cx="812571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EO</a:t>
            </a:r>
            <a:r>
              <a:rPr lang="en-US" sz="1200"/>
              <a:t> </a:t>
            </a:r>
          </a:p>
        </p:txBody>
      </p:sp>
      <p:cxnSp>
        <p:nvCxnSpPr>
          <p:cNvPr id="67" name="Straight Connector 61"/>
          <p:cNvCxnSpPr/>
          <p:nvPr/>
        </p:nvCxnSpPr>
        <p:spPr>
          <a:xfrm>
            <a:off x="11139142" y="1865332"/>
            <a:ext cx="812571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277238" y="1292380"/>
            <a:ext cx="11674475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6" name="TextBox 85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Liderleri</a:t>
            </a:r>
            <a:r>
              <a:rPr lang="en-US" sz="3600"/>
              <a:t> </a:t>
            </a:r>
          </a:p>
        </p:txBody>
      </p:sp>
      <p:pic>
        <p:nvPicPr>
          <p:cNvPr id="92" name="Picture92" descr="image2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0" y="1954761"/>
            <a:ext cx="12193238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70000" y="1954761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70000" y="1954761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720000" y="195476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1587619" y="1954761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Volkswagen</a:t>
            </a:r>
            <a:r>
              <a:rPr lang="en-US" sz="11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2779238" y="1954761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33.986.289</a:t>
            </a:r>
            <a:r>
              <a:rPr lang="en-US" sz="1100"/>
              <a:t> </a:t>
            </a:r>
          </a:p>
        </p:txBody>
      </p:sp>
      <p:sp>
        <p:nvSpPr>
          <p:cNvPr id="135" name="TextBox 134"/>
          <p:cNvSpPr>
            <a:spLocks noGrp="1"/>
          </p:cNvSpPr>
          <p:nvPr>
            <p:ph/>
          </p:nvPr>
        </p:nvSpPr>
        <p:spPr>
          <a:xfrm>
            <a:off x="4049999" y="1954761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-15.326</a:t>
            </a:r>
            <a:r>
              <a:rPr lang="en-US" sz="1100"/>
              <a:t> </a:t>
            </a:r>
          </a:p>
        </p:txBody>
      </p:sp>
      <p:sp>
        <p:nvSpPr>
          <p:cNvPr id="141" name="TextBox 140"/>
          <p:cNvSpPr>
            <a:spLocks noGrp="1"/>
          </p:cNvSpPr>
          <p:nvPr>
            <p:ph/>
          </p:nvPr>
        </p:nvSpPr>
        <p:spPr>
          <a:xfrm>
            <a:off x="5320762" y="1954761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20</a:t>
            </a:r>
            <a:r>
              <a:rPr lang="en-US" sz="1100"/>
              <a:t> </a:t>
            </a:r>
          </a:p>
        </p:txBody>
      </p:sp>
      <p:sp>
        <p:nvSpPr>
          <p:cNvPr id="147" name="TextBox 146"/>
          <p:cNvSpPr>
            <a:spLocks noGrp="1"/>
          </p:cNvSpPr>
          <p:nvPr>
            <p:ph/>
          </p:nvPr>
        </p:nvSpPr>
        <p:spPr>
          <a:xfrm>
            <a:off x="6411523" y="1954761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24.099</a:t>
            </a:r>
            <a:r>
              <a:rPr lang="en-US" sz="1100"/>
              <a:t> </a:t>
            </a:r>
          </a:p>
        </p:txBody>
      </p:sp>
      <p:sp>
        <p:nvSpPr>
          <p:cNvPr id="153" name="TextBox 152"/>
          <p:cNvSpPr>
            <a:spLocks noGrp="1"/>
          </p:cNvSpPr>
          <p:nvPr>
            <p:ph/>
          </p:nvPr>
        </p:nvSpPr>
        <p:spPr>
          <a:xfrm>
            <a:off x="7502285" y="1954761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1.002</a:t>
            </a:r>
            <a:r>
              <a:rPr lang="en-US" sz="1100"/>
              <a:t> </a:t>
            </a:r>
          </a:p>
        </p:txBody>
      </p:sp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8683047" y="1954761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171</a:t>
            </a:r>
            <a:r>
              <a:rPr lang="en-US" sz="11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9863809" y="1954761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25.272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11123809" y="1954761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0,004%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270000" y="1954761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83" name="Picture183" descr="image2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000" y="2005142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184" name="TextBox 183"/>
          <p:cNvSpPr>
            <a:spLocks noGrp="1"/>
          </p:cNvSpPr>
          <p:nvPr>
            <p:ph/>
          </p:nvPr>
        </p:nvSpPr>
        <p:spPr>
          <a:xfrm>
            <a:off x="270000" y="2707714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90" name="TextBox 189"/>
          <p:cNvSpPr>
            <a:spLocks noGrp="1"/>
          </p:cNvSpPr>
          <p:nvPr>
            <p:ph/>
          </p:nvPr>
        </p:nvSpPr>
        <p:spPr>
          <a:xfrm>
            <a:off x="270000" y="2707714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</a:t>
            </a:r>
            <a:r>
              <a:rPr lang="en-US" sz="1100"/>
              <a:t> </a:t>
            </a:r>
          </a:p>
        </p:txBody>
      </p:sp>
      <p:sp>
        <p:nvSpPr>
          <p:cNvPr id="196" name="TextBox 195"/>
          <p:cNvSpPr>
            <a:spLocks noGrp="1"/>
          </p:cNvSpPr>
          <p:nvPr>
            <p:ph/>
          </p:nvPr>
        </p:nvSpPr>
        <p:spPr>
          <a:xfrm>
            <a:off x="720000" y="2707714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202" name="TextBox 201"/>
          <p:cNvSpPr>
            <a:spLocks noGrp="1"/>
          </p:cNvSpPr>
          <p:nvPr>
            <p:ph/>
          </p:nvPr>
        </p:nvSpPr>
        <p:spPr>
          <a:xfrm>
            <a:off x="1587619" y="2707714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Nissan</a:t>
            </a:r>
            <a:r>
              <a:rPr lang="en-US" sz="1100"/>
              <a:t> </a:t>
            </a:r>
          </a:p>
        </p:txBody>
      </p:sp>
      <p:sp>
        <p:nvSpPr>
          <p:cNvPr id="208" name="TextBox 207"/>
          <p:cNvSpPr>
            <a:spLocks noGrp="1"/>
          </p:cNvSpPr>
          <p:nvPr>
            <p:ph/>
          </p:nvPr>
        </p:nvSpPr>
        <p:spPr>
          <a:xfrm>
            <a:off x="2779238" y="2707714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21.735.070</a:t>
            </a:r>
            <a:r>
              <a:rPr lang="en-US" sz="1100"/>
              <a:t> </a:t>
            </a:r>
          </a:p>
        </p:txBody>
      </p:sp>
      <p:sp>
        <p:nvSpPr>
          <p:cNvPr id="214" name="TextBox 213"/>
          <p:cNvSpPr>
            <a:spLocks noGrp="1"/>
          </p:cNvSpPr>
          <p:nvPr>
            <p:ph/>
          </p:nvPr>
        </p:nvSpPr>
        <p:spPr>
          <a:xfrm>
            <a:off x="4049999" y="2707714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23.465</a:t>
            </a:r>
            <a:r>
              <a:rPr lang="en-US" sz="1100"/>
              <a:t> </a:t>
            </a:r>
          </a:p>
        </p:txBody>
      </p:sp>
      <p:sp>
        <p:nvSpPr>
          <p:cNvPr id="220" name="TextBox 219"/>
          <p:cNvSpPr>
            <a:spLocks noGrp="1"/>
          </p:cNvSpPr>
          <p:nvPr>
            <p:ph/>
          </p:nvPr>
        </p:nvSpPr>
        <p:spPr>
          <a:xfrm>
            <a:off x="5320762" y="2707714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12</a:t>
            </a:r>
            <a:r>
              <a:rPr lang="en-US" sz="1100"/>
              <a:t> </a:t>
            </a:r>
          </a:p>
        </p:txBody>
      </p:sp>
      <p:sp>
        <p:nvSpPr>
          <p:cNvPr id="226" name="TextBox 225"/>
          <p:cNvSpPr>
            <a:spLocks noGrp="1"/>
          </p:cNvSpPr>
          <p:nvPr>
            <p:ph/>
          </p:nvPr>
        </p:nvSpPr>
        <p:spPr>
          <a:xfrm>
            <a:off x="6411523" y="2707714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6.601</a:t>
            </a:r>
            <a:r>
              <a:rPr lang="en-US" sz="1100"/>
              <a:t> </a:t>
            </a:r>
          </a:p>
        </p:txBody>
      </p:sp>
      <p:sp>
        <p:nvSpPr>
          <p:cNvPr id="232" name="TextBox 231"/>
          <p:cNvSpPr>
            <a:spLocks noGrp="1"/>
          </p:cNvSpPr>
          <p:nvPr>
            <p:ph/>
          </p:nvPr>
        </p:nvSpPr>
        <p:spPr>
          <a:xfrm>
            <a:off x="7502285" y="2707714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132</a:t>
            </a:r>
            <a:r>
              <a:rPr lang="en-US" sz="1100"/>
              <a:t> </a:t>
            </a:r>
          </a:p>
        </p:txBody>
      </p:sp>
      <p:sp>
        <p:nvSpPr>
          <p:cNvPr id="238" name="TextBox 237"/>
          <p:cNvSpPr>
            <a:spLocks noGrp="1"/>
          </p:cNvSpPr>
          <p:nvPr>
            <p:ph/>
          </p:nvPr>
        </p:nvSpPr>
        <p:spPr>
          <a:xfrm>
            <a:off x="8683047" y="2707714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106</a:t>
            </a:r>
            <a:r>
              <a:rPr lang="en-US" sz="1100"/>
              <a:t> </a:t>
            </a:r>
          </a:p>
        </p:txBody>
      </p:sp>
      <p:sp>
        <p:nvSpPr>
          <p:cNvPr id="244" name="TextBox 243"/>
          <p:cNvSpPr>
            <a:spLocks noGrp="1"/>
          </p:cNvSpPr>
          <p:nvPr>
            <p:ph/>
          </p:nvPr>
        </p:nvSpPr>
        <p:spPr>
          <a:xfrm>
            <a:off x="9863809" y="2707714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6.839</a:t>
            </a:r>
            <a:r>
              <a:rPr lang="en-US" sz="1100"/>
              <a:t> </a:t>
            </a:r>
          </a:p>
        </p:txBody>
      </p:sp>
      <p:sp>
        <p:nvSpPr>
          <p:cNvPr id="250" name="TextBox 249"/>
          <p:cNvSpPr>
            <a:spLocks noGrp="1"/>
          </p:cNvSpPr>
          <p:nvPr>
            <p:ph/>
          </p:nvPr>
        </p:nvSpPr>
        <p:spPr>
          <a:xfrm>
            <a:off x="11123809" y="2707714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0,003%</a:t>
            </a:r>
            <a:r>
              <a:rPr lang="en-US" sz="1100"/>
              <a:t> </a:t>
            </a:r>
          </a:p>
        </p:txBody>
      </p:sp>
      <p:sp>
        <p:nvSpPr>
          <p:cNvPr id="256" name="TextBox 255"/>
          <p:cNvSpPr>
            <a:spLocks noGrp="1"/>
          </p:cNvSpPr>
          <p:nvPr>
            <p:ph/>
          </p:nvPr>
        </p:nvSpPr>
        <p:spPr>
          <a:xfrm>
            <a:off x="270000" y="2707714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62" name="Picture262" descr="image2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000" y="2758095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263" name="TextBox 262"/>
          <p:cNvSpPr>
            <a:spLocks noGrp="1"/>
          </p:cNvSpPr>
          <p:nvPr>
            <p:ph/>
          </p:nvPr>
        </p:nvSpPr>
        <p:spPr>
          <a:xfrm>
            <a:off x="0" y="3460666"/>
            <a:ext cx="12193238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69" name="TextBox 268"/>
          <p:cNvSpPr>
            <a:spLocks noGrp="1"/>
          </p:cNvSpPr>
          <p:nvPr>
            <p:ph/>
          </p:nvPr>
        </p:nvSpPr>
        <p:spPr>
          <a:xfrm>
            <a:off x="270000" y="3460666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5" name="TextBox 274"/>
          <p:cNvSpPr>
            <a:spLocks noGrp="1"/>
          </p:cNvSpPr>
          <p:nvPr>
            <p:ph/>
          </p:nvPr>
        </p:nvSpPr>
        <p:spPr>
          <a:xfrm>
            <a:off x="270000" y="3460666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</a:t>
            </a:r>
            <a:r>
              <a:rPr lang="en-US" sz="1100"/>
              <a:t> </a:t>
            </a:r>
          </a:p>
        </p:txBody>
      </p:sp>
      <p:sp>
        <p:nvSpPr>
          <p:cNvPr id="281" name="TextBox 280"/>
          <p:cNvSpPr>
            <a:spLocks noGrp="1"/>
          </p:cNvSpPr>
          <p:nvPr>
            <p:ph/>
          </p:nvPr>
        </p:nvSpPr>
        <p:spPr>
          <a:xfrm>
            <a:off x="720000" y="3460666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287" name="TextBox 286"/>
          <p:cNvSpPr>
            <a:spLocks noGrp="1"/>
          </p:cNvSpPr>
          <p:nvPr>
            <p:ph/>
          </p:nvPr>
        </p:nvSpPr>
        <p:spPr>
          <a:xfrm>
            <a:off x="1587619" y="3460666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Renault</a:t>
            </a:r>
            <a:r>
              <a:rPr lang="en-US" sz="1100"/>
              <a:t> </a:t>
            </a:r>
          </a:p>
        </p:txBody>
      </p:sp>
      <p:sp>
        <p:nvSpPr>
          <p:cNvPr id="293" name="TextBox 292"/>
          <p:cNvSpPr>
            <a:spLocks noGrp="1"/>
          </p:cNvSpPr>
          <p:nvPr>
            <p:ph/>
          </p:nvPr>
        </p:nvSpPr>
        <p:spPr>
          <a:xfrm>
            <a:off x="2779238" y="3460666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18.899.351</a:t>
            </a:r>
            <a:r>
              <a:rPr lang="en-US" sz="1100"/>
              <a:t> </a:t>
            </a:r>
          </a:p>
        </p:txBody>
      </p:sp>
      <p:sp>
        <p:nvSpPr>
          <p:cNvPr id="299" name="TextBox 298"/>
          <p:cNvSpPr>
            <a:spLocks noGrp="1"/>
          </p:cNvSpPr>
          <p:nvPr>
            <p:ph/>
          </p:nvPr>
        </p:nvSpPr>
        <p:spPr>
          <a:xfrm>
            <a:off x="4049999" y="3460666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-15.951</a:t>
            </a:r>
            <a:r>
              <a:rPr lang="en-US" sz="1100"/>
              <a:t> </a:t>
            </a:r>
          </a:p>
        </p:txBody>
      </p:sp>
      <p:sp>
        <p:nvSpPr>
          <p:cNvPr id="305" name="TextBox 304"/>
          <p:cNvSpPr>
            <a:spLocks noGrp="1"/>
          </p:cNvSpPr>
          <p:nvPr>
            <p:ph/>
          </p:nvPr>
        </p:nvSpPr>
        <p:spPr>
          <a:xfrm>
            <a:off x="5320762" y="3460666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</a:t>
            </a:r>
            <a:r>
              <a:rPr lang="en-US" sz="1100"/>
              <a:t> </a:t>
            </a:r>
          </a:p>
        </p:txBody>
      </p:sp>
      <p:sp>
        <p:nvSpPr>
          <p:cNvPr id="311" name="TextBox 310"/>
          <p:cNvSpPr>
            <a:spLocks noGrp="1"/>
          </p:cNvSpPr>
          <p:nvPr>
            <p:ph/>
          </p:nvPr>
        </p:nvSpPr>
        <p:spPr>
          <a:xfrm>
            <a:off x="6411523" y="3460666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2.848</a:t>
            </a:r>
            <a:r>
              <a:rPr lang="en-US" sz="1100"/>
              <a:t> </a:t>
            </a:r>
          </a:p>
        </p:txBody>
      </p:sp>
      <p:sp>
        <p:nvSpPr>
          <p:cNvPr id="317" name="TextBox 316"/>
          <p:cNvSpPr>
            <a:spLocks noGrp="1"/>
          </p:cNvSpPr>
          <p:nvPr>
            <p:ph/>
          </p:nvPr>
        </p:nvSpPr>
        <p:spPr>
          <a:xfrm>
            <a:off x="7502285" y="3460666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165</a:t>
            </a:r>
            <a:r>
              <a:rPr lang="en-US" sz="1100"/>
              <a:t> </a:t>
            </a:r>
          </a:p>
        </p:txBody>
      </p:sp>
      <p:sp>
        <p:nvSpPr>
          <p:cNvPr id="323" name="TextBox 322"/>
          <p:cNvSpPr>
            <a:spLocks noGrp="1"/>
          </p:cNvSpPr>
          <p:nvPr>
            <p:ph/>
          </p:nvPr>
        </p:nvSpPr>
        <p:spPr>
          <a:xfrm>
            <a:off x="8683047" y="3460666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245</a:t>
            </a:r>
            <a:r>
              <a:rPr lang="en-US" sz="1100"/>
              <a:t> </a:t>
            </a:r>
          </a:p>
        </p:txBody>
      </p:sp>
      <p:sp>
        <p:nvSpPr>
          <p:cNvPr id="329" name="TextBox 328"/>
          <p:cNvSpPr>
            <a:spLocks noGrp="1"/>
          </p:cNvSpPr>
          <p:nvPr>
            <p:ph/>
          </p:nvPr>
        </p:nvSpPr>
        <p:spPr>
          <a:xfrm>
            <a:off x="9863809" y="3460666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3.258</a:t>
            </a:r>
            <a:r>
              <a:rPr lang="en-US" sz="1100"/>
              <a:t> </a:t>
            </a:r>
          </a:p>
        </p:txBody>
      </p:sp>
      <p:sp>
        <p:nvSpPr>
          <p:cNvPr id="335" name="TextBox 334"/>
          <p:cNvSpPr>
            <a:spLocks noGrp="1"/>
          </p:cNvSpPr>
          <p:nvPr>
            <p:ph/>
          </p:nvPr>
        </p:nvSpPr>
        <p:spPr>
          <a:xfrm>
            <a:off x="11123809" y="3460666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0,003%</a:t>
            </a:r>
            <a:r>
              <a:rPr lang="en-US" sz="1100"/>
              <a:t> </a:t>
            </a:r>
          </a:p>
        </p:txBody>
      </p:sp>
      <p:sp>
        <p:nvSpPr>
          <p:cNvPr id="341" name="TextBox 340"/>
          <p:cNvSpPr>
            <a:spLocks noGrp="1"/>
          </p:cNvSpPr>
          <p:nvPr>
            <p:ph/>
          </p:nvPr>
        </p:nvSpPr>
        <p:spPr>
          <a:xfrm>
            <a:off x="270000" y="3460666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47" name="Picture347" descr="image2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000" y="3511047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348" name="TextBox 347"/>
          <p:cNvSpPr>
            <a:spLocks noGrp="1"/>
          </p:cNvSpPr>
          <p:nvPr>
            <p:ph/>
          </p:nvPr>
        </p:nvSpPr>
        <p:spPr>
          <a:xfrm>
            <a:off x="270000" y="4213618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54" name="TextBox 353"/>
          <p:cNvSpPr>
            <a:spLocks noGrp="1"/>
          </p:cNvSpPr>
          <p:nvPr>
            <p:ph/>
          </p:nvPr>
        </p:nvSpPr>
        <p:spPr>
          <a:xfrm>
            <a:off x="270000" y="4213618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360" name="TextBox 359"/>
          <p:cNvSpPr>
            <a:spLocks noGrp="1"/>
          </p:cNvSpPr>
          <p:nvPr>
            <p:ph/>
          </p:nvPr>
        </p:nvSpPr>
        <p:spPr>
          <a:xfrm>
            <a:off x="720000" y="4213618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366" name="TextBox 365"/>
          <p:cNvSpPr>
            <a:spLocks noGrp="1"/>
          </p:cNvSpPr>
          <p:nvPr>
            <p:ph/>
          </p:nvPr>
        </p:nvSpPr>
        <p:spPr>
          <a:xfrm>
            <a:off x="1587619" y="4213618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Jaguar</a:t>
            </a:r>
            <a:r>
              <a:rPr lang="en-US" sz="1100"/>
              <a:t> </a:t>
            </a:r>
          </a:p>
        </p:txBody>
      </p:sp>
      <p:sp>
        <p:nvSpPr>
          <p:cNvPr id="372" name="TextBox 371"/>
          <p:cNvSpPr>
            <a:spLocks noGrp="1"/>
          </p:cNvSpPr>
          <p:nvPr>
            <p:ph/>
          </p:nvPr>
        </p:nvSpPr>
        <p:spPr>
          <a:xfrm>
            <a:off x="2779238" y="4213618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17.919.794</a:t>
            </a:r>
            <a:r>
              <a:rPr lang="en-US" sz="1100"/>
              <a:t> </a:t>
            </a:r>
          </a:p>
        </p:txBody>
      </p:sp>
      <p:sp>
        <p:nvSpPr>
          <p:cNvPr id="378" name="TextBox 377"/>
          <p:cNvSpPr>
            <a:spLocks noGrp="1"/>
          </p:cNvSpPr>
          <p:nvPr>
            <p:ph/>
          </p:nvPr>
        </p:nvSpPr>
        <p:spPr>
          <a:xfrm>
            <a:off x="4049999" y="4213618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-27.681</a:t>
            </a:r>
            <a:r>
              <a:rPr lang="en-US" sz="1100"/>
              <a:t> </a:t>
            </a:r>
          </a:p>
        </p:txBody>
      </p:sp>
      <p:sp>
        <p:nvSpPr>
          <p:cNvPr id="384" name="TextBox 383"/>
          <p:cNvSpPr>
            <a:spLocks noGrp="1"/>
          </p:cNvSpPr>
          <p:nvPr>
            <p:ph/>
          </p:nvPr>
        </p:nvSpPr>
        <p:spPr>
          <a:xfrm>
            <a:off x="5320762" y="4213618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10</a:t>
            </a:r>
            <a:r>
              <a:rPr lang="en-US" sz="1100"/>
              <a:t> </a:t>
            </a:r>
          </a:p>
        </p:txBody>
      </p:sp>
      <p:sp>
        <p:nvSpPr>
          <p:cNvPr id="390" name="TextBox 389"/>
          <p:cNvSpPr>
            <a:spLocks noGrp="1"/>
          </p:cNvSpPr>
          <p:nvPr>
            <p:ph/>
          </p:nvPr>
        </p:nvSpPr>
        <p:spPr>
          <a:xfrm>
            <a:off x="6411523" y="4213618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3.797</a:t>
            </a:r>
            <a:r>
              <a:rPr lang="en-US" sz="1100"/>
              <a:t> </a:t>
            </a:r>
          </a:p>
        </p:txBody>
      </p:sp>
      <p:sp>
        <p:nvSpPr>
          <p:cNvPr id="396" name="TextBox 395"/>
          <p:cNvSpPr>
            <a:spLocks noGrp="1"/>
          </p:cNvSpPr>
          <p:nvPr>
            <p:ph/>
          </p:nvPr>
        </p:nvSpPr>
        <p:spPr>
          <a:xfrm>
            <a:off x="7502285" y="4213618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25</a:t>
            </a:r>
            <a:r>
              <a:rPr lang="en-US" sz="1100"/>
              <a:t> </a:t>
            </a:r>
          </a:p>
        </p:txBody>
      </p:sp>
      <p:sp>
        <p:nvSpPr>
          <p:cNvPr id="402" name="TextBox 401"/>
          <p:cNvSpPr>
            <a:spLocks noGrp="1"/>
          </p:cNvSpPr>
          <p:nvPr>
            <p:ph/>
          </p:nvPr>
        </p:nvSpPr>
        <p:spPr>
          <a:xfrm>
            <a:off x="8683047" y="4213618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51</a:t>
            </a:r>
            <a:r>
              <a:rPr lang="en-US" sz="1100"/>
              <a:t> </a:t>
            </a:r>
          </a:p>
        </p:txBody>
      </p:sp>
      <p:sp>
        <p:nvSpPr>
          <p:cNvPr id="408" name="TextBox 407"/>
          <p:cNvSpPr>
            <a:spLocks noGrp="1"/>
          </p:cNvSpPr>
          <p:nvPr>
            <p:ph/>
          </p:nvPr>
        </p:nvSpPr>
        <p:spPr>
          <a:xfrm>
            <a:off x="9863809" y="4213618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3.873</a:t>
            </a:r>
            <a:r>
              <a:rPr lang="en-US" sz="1100"/>
              <a:t> </a:t>
            </a:r>
          </a:p>
        </p:txBody>
      </p:sp>
      <p:sp>
        <p:nvSpPr>
          <p:cNvPr id="414" name="TextBox 413"/>
          <p:cNvSpPr>
            <a:spLocks noGrp="1"/>
          </p:cNvSpPr>
          <p:nvPr>
            <p:ph/>
          </p:nvPr>
        </p:nvSpPr>
        <p:spPr>
          <a:xfrm>
            <a:off x="11123809" y="4213618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0,002%</a:t>
            </a:r>
            <a:r>
              <a:rPr lang="en-US" sz="1100"/>
              <a:t> </a:t>
            </a:r>
          </a:p>
        </p:txBody>
      </p:sp>
      <p:sp>
        <p:nvSpPr>
          <p:cNvPr id="420" name="TextBox 419"/>
          <p:cNvSpPr>
            <a:spLocks noGrp="1"/>
          </p:cNvSpPr>
          <p:nvPr>
            <p:ph/>
          </p:nvPr>
        </p:nvSpPr>
        <p:spPr>
          <a:xfrm>
            <a:off x="270000" y="4213618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426" name="Picture426" descr="image22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000" y="4263999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427" name="TextBox 426"/>
          <p:cNvSpPr>
            <a:spLocks noGrp="1"/>
          </p:cNvSpPr>
          <p:nvPr>
            <p:ph/>
          </p:nvPr>
        </p:nvSpPr>
        <p:spPr>
          <a:xfrm>
            <a:off x="0" y="4966571"/>
            <a:ext cx="12193238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33" name="TextBox 432"/>
          <p:cNvSpPr>
            <a:spLocks noGrp="1"/>
          </p:cNvSpPr>
          <p:nvPr>
            <p:ph/>
          </p:nvPr>
        </p:nvSpPr>
        <p:spPr>
          <a:xfrm>
            <a:off x="270000" y="4966571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39" name="TextBox 438"/>
          <p:cNvSpPr>
            <a:spLocks noGrp="1"/>
          </p:cNvSpPr>
          <p:nvPr>
            <p:ph/>
          </p:nvPr>
        </p:nvSpPr>
        <p:spPr>
          <a:xfrm>
            <a:off x="270000" y="4966571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</a:t>
            </a:r>
            <a:r>
              <a:rPr lang="en-US" sz="1100"/>
              <a:t> </a:t>
            </a:r>
          </a:p>
        </p:txBody>
      </p:sp>
      <p:sp>
        <p:nvSpPr>
          <p:cNvPr id="445" name="TextBox 444"/>
          <p:cNvSpPr>
            <a:spLocks noGrp="1"/>
          </p:cNvSpPr>
          <p:nvPr>
            <p:ph/>
          </p:nvPr>
        </p:nvSpPr>
        <p:spPr>
          <a:xfrm>
            <a:off x="720000" y="4966571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51" name="TextBox 450"/>
          <p:cNvSpPr>
            <a:spLocks noGrp="1"/>
          </p:cNvSpPr>
          <p:nvPr>
            <p:ph/>
          </p:nvPr>
        </p:nvSpPr>
        <p:spPr>
          <a:xfrm>
            <a:off x="1587619" y="4966571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Ford Türkiye</a:t>
            </a:r>
            <a:r>
              <a:rPr lang="en-US" sz="1100"/>
              <a:t> </a:t>
            </a:r>
          </a:p>
        </p:txBody>
      </p:sp>
      <p:sp>
        <p:nvSpPr>
          <p:cNvPr id="457" name="TextBox 456"/>
          <p:cNvSpPr>
            <a:spLocks noGrp="1"/>
          </p:cNvSpPr>
          <p:nvPr>
            <p:ph/>
          </p:nvPr>
        </p:nvSpPr>
        <p:spPr>
          <a:xfrm>
            <a:off x="2779238" y="4966571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15.775.349</a:t>
            </a:r>
            <a:r>
              <a:rPr lang="en-US" sz="1100"/>
              <a:t> </a:t>
            </a:r>
          </a:p>
        </p:txBody>
      </p:sp>
      <p:sp>
        <p:nvSpPr>
          <p:cNvPr id="463" name="TextBox 462"/>
          <p:cNvSpPr>
            <a:spLocks noGrp="1"/>
          </p:cNvSpPr>
          <p:nvPr>
            <p:ph/>
          </p:nvPr>
        </p:nvSpPr>
        <p:spPr>
          <a:xfrm>
            <a:off x="4049999" y="4966571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5.509</a:t>
            </a:r>
            <a:r>
              <a:rPr lang="en-US" sz="1100"/>
              <a:t> </a:t>
            </a:r>
          </a:p>
        </p:txBody>
      </p:sp>
      <p:sp>
        <p:nvSpPr>
          <p:cNvPr id="469" name="TextBox 468"/>
          <p:cNvSpPr>
            <a:spLocks noGrp="1"/>
          </p:cNvSpPr>
          <p:nvPr>
            <p:ph/>
          </p:nvPr>
        </p:nvSpPr>
        <p:spPr>
          <a:xfrm>
            <a:off x="5320762" y="4966571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10</a:t>
            </a:r>
            <a:r>
              <a:rPr lang="en-US" sz="1100"/>
              <a:t> </a:t>
            </a:r>
          </a:p>
        </p:txBody>
      </p:sp>
      <p:sp>
        <p:nvSpPr>
          <p:cNvPr id="475" name="TextBox 474"/>
          <p:cNvSpPr>
            <a:spLocks noGrp="1"/>
          </p:cNvSpPr>
          <p:nvPr>
            <p:ph/>
          </p:nvPr>
        </p:nvSpPr>
        <p:spPr>
          <a:xfrm>
            <a:off x="6411523" y="4966571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8.120</a:t>
            </a:r>
            <a:r>
              <a:rPr lang="en-US" sz="1100"/>
              <a:t> </a:t>
            </a:r>
          </a:p>
        </p:txBody>
      </p:sp>
      <p:sp>
        <p:nvSpPr>
          <p:cNvPr id="481" name="TextBox 480"/>
          <p:cNvSpPr>
            <a:spLocks noGrp="1"/>
          </p:cNvSpPr>
          <p:nvPr>
            <p:ph/>
          </p:nvPr>
        </p:nvSpPr>
        <p:spPr>
          <a:xfrm>
            <a:off x="7502285" y="4966571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234</a:t>
            </a:r>
            <a:r>
              <a:rPr lang="en-US" sz="1100"/>
              <a:t> </a:t>
            </a:r>
          </a:p>
        </p:txBody>
      </p:sp>
      <p:sp>
        <p:nvSpPr>
          <p:cNvPr id="487" name="TextBox 486"/>
          <p:cNvSpPr>
            <a:spLocks noGrp="1"/>
          </p:cNvSpPr>
          <p:nvPr>
            <p:ph/>
          </p:nvPr>
        </p:nvSpPr>
        <p:spPr>
          <a:xfrm>
            <a:off x="8683047" y="4966571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204</a:t>
            </a:r>
            <a:r>
              <a:rPr lang="en-US" sz="1100"/>
              <a:t> </a:t>
            </a:r>
          </a:p>
        </p:txBody>
      </p:sp>
      <p:sp>
        <p:nvSpPr>
          <p:cNvPr id="493" name="TextBox 492"/>
          <p:cNvSpPr>
            <a:spLocks noGrp="1"/>
          </p:cNvSpPr>
          <p:nvPr>
            <p:ph/>
          </p:nvPr>
        </p:nvSpPr>
        <p:spPr>
          <a:xfrm>
            <a:off x="9863809" y="4966571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8.558</a:t>
            </a:r>
            <a:r>
              <a:rPr lang="en-US" sz="1100"/>
              <a:t> </a:t>
            </a:r>
          </a:p>
        </p:txBody>
      </p:sp>
      <p:sp>
        <p:nvSpPr>
          <p:cNvPr id="499" name="TextBox 498"/>
          <p:cNvSpPr>
            <a:spLocks noGrp="1"/>
          </p:cNvSpPr>
          <p:nvPr>
            <p:ph/>
          </p:nvPr>
        </p:nvSpPr>
        <p:spPr>
          <a:xfrm>
            <a:off x="11123809" y="4966571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0,006%</a:t>
            </a:r>
            <a:r>
              <a:rPr lang="en-US" sz="1100"/>
              <a:t> </a:t>
            </a:r>
          </a:p>
        </p:txBody>
      </p:sp>
      <p:sp>
        <p:nvSpPr>
          <p:cNvPr id="505" name="TextBox 504"/>
          <p:cNvSpPr>
            <a:spLocks noGrp="1"/>
          </p:cNvSpPr>
          <p:nvPr>
            <p:ph/>
          </p:nvPr>
        </p:nvSpPr>
        <p:spPr>
          <a:xfrm>
            <a:off x="270000" y="4966571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11" name="Picture511" descr="image22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000" y="5016952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512" name="TextBox 511"/>
          <p:cNvSpPr>
            <a:spLocks noGrp="1"/>
          </p:cNvSpPr>
          <p:nvPr>
            <p:ph/>
          </p:nvPr>
        </p:nvSpPr>
        <p:spPr>
          <a:xfrm>
            <a:off x="270000" y="5719523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8" name="TextBox 517"/>
          <p:cNvSpPr>
            <a:spLocks noGrp="1"/>
          </p:cNvSpPr>
          <p:nvPr>
            <p:ph/>
          </p:nvPr>
        </p:nvSpPr>
        <p:spPr>
          <a:xfrm>
            <a:off x="270000" y="5719523"/>
            <a:ext cx="45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17</a:t>
            </a:r>
            <a:r>
              <a:rPr lang="en-US" sz="1200"/>
              <a:t> </a:t>
            </a:r>
          </a:p>
        </p:txBody>
      </p:sp>
      <p:sp>
        <p:nvSpPr>
          <p:cNvPr id="524" name="TextBox 523"/>
          <p:cNvSpPr>
            <a:spLocks noGrp="1"/>
          </p:cNvSpPr>
          <p:nvPr>
            <p:ph/>
          </p:nvPr>
        </p:nvSpPr>
        <p:spPr>
          <a:xfrm>
            <a:off x="720000" y="5719523"/>
            <a:ext cx="867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530" name="TextBox 529"/>
          <p:cNvSpPr>
            <a:spLocks noGrp="1"/>
          </p:cNvSpPr>
          <p:nvPr>
            <p:ph/>
          </p:nvPr>
        </p:nvSpPr>
        <p:spPr>
          <a:xfrm>
            <a:off x="1587619" y="5719523"/>
            <a:ext cx="1191619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Hyundai</a:t>
            </a:r>
            <a:r>
              <a:rPr lang="en-US" sz="1200"/>
              <a:t> </a:t>
            </a:r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Türkiye</a:t>
            </a:r>
            <a:r>
              <a:rPr lang="en-US" sz="1200"/>
              <a:t> </a:t>
            </a:r>
          </a:p>
        </p:txBody>
      </p:sp>
      <p:sp>
        <p:nvSpPr>
          <p:cNvPr id="536" name="TextBox 535"/>
          <p:cNvSpPr>
            <a:spLocks noGrp="1"/>
          </p:cNvSpPr>
          <p:nvPr>
            <p:ph/>
          </p:nvPr>
        </p:nvSpPr>
        <p:spPr>
          <a:xfrm>
            <a:off x="2779238" y="5719523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1.365.382</a:t>
            </a:r>
            <a:r>
              <a:rPr lang="en-US" sz="1200"/>
              <a:t> </a:t>
            </a:r>
          </a:p>
        </p:txBody>
      </p:sp>
      <p:sp>
        <p:nvSpPr>
          <p:cNvPr id="542" name="TextBox 541"/>
          <p:cNvSpPr>
            <a:spLocks noGrp="1"/>
          </p:cNvSpPr>
          <p:nvPr>
            <p:ph/>
          </p:nvPr>
        </p:nvSpPr>
        <p:spPr>
          <a:xfrm>
            <a:off x="4049999" y="5719523"/>
            <a:ext cx="127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-2.703</a:t>
            </a:r>
            <a:r>
              <a:rPr lang="en-US" sz="1200"/>
              <a:t> </a:t>
            </a:r>
          </a:p>
        </p:txBody>
      </p:sp>
      <p:sp>
        <p:nvSpPr>
          <p:cNvPr id="548" name="TextBox 547"/>
          <p:cNvSpPr>
            <a:spLocks noGrp="1"/>
          </p:cNvSpPr>
          <p:nvPr>
            <p:ph/>
          </p:nvPr>
        </p:nvSpPr>
        <p:spPr>
          <a:xfrm>
            <a:off x="5320762" y="5719523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10</a:t>
            </a:r>
            <a:r>
              <a:rPr lang="en-US" sz="1200"/>
              <a:t> </a:t>
            </a:r>
          </a:p>
        </p:txBody>
      </p:sp>
      <p:sp>
        <p:nvSpPr>
          <p:cNvPr id="554" name="TextBox 553"/>
          <p:cNvSpPr>
            <a:spLocks noGrp="1"/>
          </p:cNvSpPr>
          <p:nvPr>
            <p:ph/>
          </p:nvPr>
        </p:nvSpPr>
        <p:spPr>
          <a:xfrm>
            <a:off x="6411523" y="5719523"/>
            <a:ext cx="109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3.695</a:t>
            </a:r>
            <a:r>
              <a:rPr lang="en-US" sz="1200"/>
              <a:t> </a:t>
            </a:r>
          </a:p>
        </p:txBody>
      </p:sp>
      <p:sp>
        <p:nvSpPr>
          <p:cNvPr id="560" name="TextBox 559"/>
          <p:cNvSpPr>
            <a:spLocks noGrp="1"/>
          </p:cNvSpPr>
          <p:nvPr>
            <p:ph/>
          </p:nvPr>
        </p:nvSpPr>
        <p:spPr>
          <a:xfrm>
            <a:off x="7502285" y="5719523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226</a:t>
            </a:r>
            <a:r>
              <a:rPr lang="en-US" sz="1200"/>
              <a:t> </a:t>
            </a:r>
          </a:p>
        </p:txBody>
      </p:sp>
      <p:sp>
        <p:nvSpPr>
          <p:cNvPr id="566" name="TextBox 565"/>
          <p:cNvSpPr>
            <a:spLocks noGrp="1"/>
          </p:cNvSpPr>
          <p:nvPr>
            <p:ph/>
          </p:nvPr>
        </p:nvSpPr>
        <p:spPr>
          <a:xfrm>
            <a:off x="8683047" y="5719523"/>
            <a:ext cx="118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92</a:t>
            </a:r>
            <a:r>
              <a:rPr lang="en-US" sz="1200"/>
              <a:t> </a:t>
            </a:r>
          </a:p>
        </p:txBody>
      </p:sp>
      <p:sp>
        <p:nvSpPr>
          <p:cNvPr id="572" name="TextBox 571"/>
          <p:cNvSpPr>
            <a:spLocks noGrp="1"/>
          </p:cNvSpPr>
          <p:nvPr>
            <p:ph/>
          </p:nvPr>
        </p:nvSpPr>
        <p:spPr>
          <a:xfrm>
            <a:off x="9863809" y="5719523"/>
            <a:ext cx="1260000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4.013</a:t>
            </a:r>
            <a:r>
              <a:rPr lang="en-US" sz="1200"/>
              <a:t> </a:t>
            </a:r>
          </a:p>
        </p:txBody>
      </p:sp>
      <p:sp>
        <p:nvSpPr>
          <p:cNvPr id="578" name="TextBox 577"/>
          <p:cNvSpPr>
            <a:spLocks noGrp="1"/>
          </p:cNvSpPr>
          <p:nvPr>
            <p:ph/>
          </p:nvPr>
        </p:nvSpPr>
        <p:spPr>
          <a:xfrm>
            <a:off x="11123809" y="5719523"/>
            <a:ext cx="82076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0,033%</a:t>
            </a:r>
            <a:r>
              <a:rPr lang="en-US" sz="1200"/>
              <a:t> </a:t>
            </a:r>
          </a:p>
        </p:txBody>
      </p:sp>
      <p:sp>
        <p:nvSpPr>
          <p:cNvPr id="584" name="TextBox 583"/>
          <p:cNvSpPr>
            <a:spLocks noGrp="1"/>
          </p:cNvSpPr>
          <p:nvPr>
            <p:ph/>
          </p:nvPr>
        </p:nvSpPr>
        <p:spPr>
          <a:xfrm>
            <a:off x="270000" y="5719523"/>
            <a:ext cx="11674571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90" name="Picture590" descr="image22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000" y="5769904"/>
            <a:ext cx="648000" cy="648000"/>
          </a:xfrm>
          <a:prstGeom prst="rect">
            <a:avLst/>
          </a:prstGeom>
          <a:noFill/>
          <a:ln w="12700">
            <a:solidFill>
              <a:srgbClr val="DCDCDC"/>
            </a:solidFill>
            <a:prstDash val="solid"/>
          </a:ln>
        </p:spPr>
      </p:pic>
      <p:sp>
        <p:nvSpPr>
          <p:cNvPr id="591" name="TextBox 590"/>
          <p:cNvSpPr>
            <a:spLocks noGrp="1"/>
          </p:cNvSpPr>
          <p:nvPr>
            <p:ph/>
          </p:nvPr>
        </p:nvSpPr>
        <p:spPr>
          <a:xfrm>
            <a:off x="11714381" y="6487238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Hayran Sayısı ve Değişim</a:t>
            </a:r>
            <a:r>
              <a:rPr lang="en-US" sz="1200"/>
              <a:t> </a:t>
            </a:r>
          </a:p>
        </p:txBody>
      </p:sp>
      <p:pic>
        <p:nvPicPr>
          <p:cNvPr id="27" name="Picture27" descr="image2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39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tarihinde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799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1.365.382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799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Toplam Hayran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4.635.789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Hayran Sayısı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33199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3999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Sektörde En Başarılı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2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0"/>
            <a:ext cx="3959999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29999" y="1220380"/>
            <a:ext cx="3959999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0"/>
            <a:ext cx="3959999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0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478380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http://www.facebook.com/mercedesbenztr/posts/3322577917752567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Doğadaki renkler, yansımalar ve olaylar birer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bilinmeyen değil; her görüldüğünde hayranlık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duyulan gerçekliklerdir. Tıpkı #MercedesAMG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motoruyla her deneyimde ilk seferki gibi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heyecanlandırabilen bir performansa sahip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#GT4Kapı gibi... 💙 #MBPhotoPass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#DrivingPerformance</a:t>
            </a:r>
            <a:r>
              <a:rPr lang="en-US" sz="1100"/>
              <a:t> </a:t>
            </a:r>
          </a:p>
        </p:txBody>
      </p:sp>
      <p:pic>
        <p:nvPicPr>
          <p:cNvPr id="71" name="Picture71" descr="image2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23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4910381"/>
            <a:ext cx="3690000" cy="132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5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33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39.226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147</a:t>
            </a:r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214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398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141999" y="5911142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%2,158</a:t>
            </a:r>
            <a:r>
              <a:rPr lang="en-US" sz="1100"/>
              <a:t> </a:t>
            </a:r>
          </a:p>
        </p:txBody>
      </p:sp>
      <p:cxnSp>
        <p:nvCxnSpPr>
          <p:cNvPr id="129" name="LineObject 128"/>
          <p:cNvCxnSpPr/>
          <p:nvPr/>
        </p:nvCxnSpPr>
        <p:spPr>
          <a:xfrm flipH="1" flipV="1">
            <a:off x="40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Object 129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Object 130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132" descr="image23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3" name="Picture133" descr="image23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1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4" name="Picture134" descr="image237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1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5" name="Picture135" descr="image23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06952" y="5939999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36" name="Picture136" descr="image239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070000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37" name="TextBox 136"/>
          <p:cNvSpPr>
            <a:spLocks noGrp="1"/>
          </p:cNvSpPr>
          <p:nvPr>
            <p:ph/>
          </p:nvPr>
        </p:nvSpPr>
        <p:spPr>
          <a:xfrm>
            <a:off x="252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Türkiye</a:t>
            </a:r>
            <a:r>
              <a:rPr lang="en-US" sz="12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19 Haziran 2020 17:08</a:t>
            </a:r>
            <a:r>
              <a:rPr lang="en-US" sz="900"/>
              <a:t> </a:t>
            </a:r>
          </a:p>
        </p:txBody>
      </p:sp>
      <p:sp>
        <p:nvSpPr>
          <p:cNvPr id="149" name="FastReport.ShapeObject 148"/>
          <p:cNvSpPr>
            <a:spLocks noGrp="1"/>
          </p:cNvSpPr>
          <p:nvPr>
            <p:ph/>
          </p:nvPr>
        </p:nvSpPr>
        <p:spPr>
          <a:xfrm>
            <a:off x="422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7" name="TextBox 156"/>
          <p:cNvSpPr>
            <a:spLocks noGrp="1"/>
          </p:cNvSpPr>
          <p:nvPr>
            <p:ph/>
          </p:nvPr>
        </p:nvSpPr>
        <p:spPr>
          <a:xfrm>
            <a:off x="4298380" y="4478380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http://www.facebook.com/mercedesbenztr/posts/3349922665018092</a:t>
            </a:r>
            <a:r>
              <a:rPr lang="en-US" sz="700"/>
              <a:t> </a:t>
            </a:r>
          </a:p>
        </p:txBody>
      </p:sp>
      <p:sp>
        <p:nvSpPr>
          <p:cNvPr id="163" name="TextBox 162"/>
          <p:cNvSpPr>
            <a:spLocks noGrp="1"/>
          </p:cNvSpPr>
          <p:nvPr>
            <p:ph/>
          </p:nvPr>
        </p:nvSpPr>
        <p:spPr>
          <a:xfrm>
            <a:off x="429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Pastoral bir yağlı boya resmini anımsatan bu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fotoğrafta sanatçı; görkemli, güçlü ve dinamik bir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Mercedes-AMG E 63 betimlemiş gibi... 💚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#MercedesAMG #E63S #4MATIC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#DrivingPerformance</a:t>
            </a:r>
            <a:r>
              <a:rPr lang="en-US" sz="1100"/>
              <a:t> </a:t>
            </a:r>
          </a:p>
        </p:txBody>
      </p:sp>
      <p:pic>
        <p:nvPicPr>
          <p:cNvPr id="169" name="Picture169" descr="image240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6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70" name="Picture170" descr="image241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34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71" name="FastReport.ShapeObject 170"/>
          <p:cNvSpPr>
            <a:spLocks noGrp="1"/>
          </p:cNvSpPr>
          <p:nvPr>
            <p:ph/>
          </p:nvPr>
        </p:nvSpPr>
        <p:spPr>
          <a:xfrm>
            <a:off x="4229999" y="4910381"/>
            <a:ext cx="3690000" cy="132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79" name="TextBox 178"/>
          <p:cNvSpPr>
            <a:spLocks noGrp="1"/>
          </p:cNvSpPr>
          <p:nvPr>
            <p:ph/>
          </p:nvPr>
        </p:nvSpPr>
        <p:spPr>
          <a:xfrm>
            <a:off x="4309238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85" name="TextBox 184"/>
          <p:cNvSpPr>
            <a:spLocks noGrp="1"/>
          </p:cNvSpPr>
          <p:nvPr>
            <p:ph/>
          </p:nvPr>
        </p:nvSpPr>
        <p:spPr>
          <a:xfrm>
            <a:off x="431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191" name="TextBox 190"/>
          <p:cNvSpPr>
            <a:spLocks noGrp="1"/>
          </p:cNvSpPr>
          <p:nvPr>
            <p:ph/>
          </p:nvPr>
        </p:nvSpPr>
        <p:spPr>
          <a:xfrm>
            <a:off x="430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197" name="TextBox 196"/>
          <p:cNvSpPr>
            <a:spLocks noGrp="1"/>
          </p:cNvSpPr>
          <p:nvPr>
            <p:ph/>
          </p:nvPr>
        </p:nvSpPr>
        <p:spPr>
          <a:xfrm>
            <a:off x="429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03" name="TextBox 202"/>
          <p:cNvSpPr>
            <a:spLocks noGrp="1"/>
          </p:cNvSpPr>
          <p:nvPr>
            <p:ph/>
          </p:nvPr>
        </p:nvSpPr>
        <p:spPr>
          <a:xfrm>
            <a:off x="610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11.916</a:t>
            </a:r>
            <a:r>
              <a:rPr lang="en-US" sz="1100"/>
              <a:t> </a:t>
            </a:r>
          </a:p>
        </p:txBody>
      </p:sp>
      <p:sp>
        <p:nvSpPr>
          <p:cNvPr id="209" name="TextBox 208"/>
          <p:cNvSpPr>
            <a:spLocks noGrp="1"/>
          </p:cNvSpPr>
          <p:nvPr>
            <p:ph/>
          </p:nvPr>
        </p:nvSpPr>
        <p:spPr>
          <a:xfrm>
            <a:off x="610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65</a:t>
            </a:r>
            <a:r>
              <a:rPr lang="en-US" sz="1100"/>
              <a:t> </a:t>
            </a:r>
          </a:p>
        </p:txBody>
      </p:sp>
      <p:sp>
        <p:nvSpPr>
          <p:cNvPr id="215" name="TextBox 214"/>
          <p:cNvSpPr>
            <a:spLocks noGrp="1"/>
          </p:cNvSpPr>
          <p:nvPr>
            <p:ph/>
          </p:nvPr>
        </p:nvSpPr>
        <p:spPr>
          <a:xfrm>
            <a:off x="610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97</a:t>
            </a:r>
            <a:r>
              <a:rPr lang="en-US" sz="1100"/>
              <a:t> </a:t>
            </a:r>
          </a:p>
        </p:txBody>
      </p:sp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6101999" y="5911142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%0,653</a:t>
            </a:r>
            <a:r>
              <a:rPr lang="en-US" sz="1100"/>
              <a:t> </a:t>
            </a:r>
          </a:p>
        </p:txBody>
      </p:sp>
      <p:cxnSp>
        <p:nvCxnSpPr>
          <p:cNvPr id="227" name="LineObject 226"/>
          <p:cNvCxnSpPr/>
          <p:nvPr/>
        </p:nvCxnSpPr>
        <p:spPr>
          <a:xfrm flipH="1" flipV="1">
            <a:off x="4363238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Object 227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Object 228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230" descr="image242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7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1" name="Picture231" descr="image24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57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2" name="Picture232" descr="image244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7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3" name="Picture233" descr="image245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66952" y="5939999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34" name="Picture234" descr="image246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602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35" name="TextBox 234"/>
          <p:cNvSpPr>
            <a:spLocks noGrp="1"/>
          </p:cNvSpPr>
          <p:nvPr>
            <p:ph/>
          </p:nvPr>
        </p:nvSpPr>
        <p:spPr>
          <a:xfrm>
            <a:off x="648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Türkiye</a:t>
            </a:r>
            <a:r>
              <a:rPr lang="en-US" sz="1200"/>
              <a:t> </a:t>
            </a:r>
          </a:p>
        </p:txBody>
      </p:sp>
      <p:sp>
        <p:nvSpPr>
          <p:cNvPr id="241" name="TextBox 240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29 Haziran 2020 15:14</a:t>
            </a:r>
            <a:r>
              <a:rPr lang="en-US" sz="900"/>
              <a:t> </a:t>
            </a:r>
          </a:p>
        </p:txBody>
      </p:sp>
      <p:sp>
        <p:nvSpPr>
          <p:cNvPr id="247" name="FastReport.ShapeObject 246"/>
          <p:cNvSpPr>
            <a:spLocks noGrp="1"/>
          </p:cNvSpPr>
          <p:nvPr>
            <p:ph/>
          </p:nvPr>
        </p:nvSpPr>
        <p:spPr>
          <a:xfrm>
            <a:off x="8189999" y="1220380"/>
            <a:ext cx="3690000" cy="3528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58380" y="4478380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http://www.facebook.com/MINITurkiye/posts/3189505847773979</a:t>
            </a:r>
            <a:r>
              <a:rPr lang="en-US" sz="7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8380" y="3452380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Onunla yolculuğa çıkmak unutulmaz anları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hedeflemektir. (Fotoğraf: https://bit.ly/2ATgLcH )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#MINIAşk #KlasikMini</a:t>
            </a:r>
            <a:r>
              <a:rPr lang="en-US" sz="1100"/>
              <a:t> </a:t>
            </a:r>
          </a:p>
        </p:txBody>
      </p:sp>
      <p:pic>
        <p:nvPicPr>
          <p:cNvPr id="267" name="Picture267" descr="image247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1325618" y="1220380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68" name="Picture268" descr="image248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9" name="FastReport.ShapeObject 268"/>
          <p:cNvSpPr>
            <a:spLocks noGrp="1"/>
          </p:cNvSpPr>
          <p:nvPr>
            <p:ph/>
          </p:nvPr>
        </p:nvSpPr>
        <p:spPr>
          <a:xfrm>
            <a:off x="8189999" y="4910381"/>
            <a:ext cx="3690000" cy="132476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77" name="TextBox 276"/>
          <p:cNvSpPr>
            <a:spLocks noGrp="1"/>
          </p:cNvSpPr>
          <p:nvPr>
            <p:ph/>
          </p:nvPr>
        </p:nvSpPr>
        <p:spPr>
          <a:xfrm>
            <a:off x="8269237" y="5151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83" name="TextBox 282"/>
          <p:cNvSpPr>
            <a:spLocks noGrp="1"/>
          </p:cNvSpPr>
          <p:nvPr>
            <p:ph/>
          </p:nvPr>
        </p:nvSpPr>
        <p:spPr>
          <a:xfrm>
            <a:off x="8271523" y="5414380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100"/>
              <a:t> </a:t>
            </a:r>
          </a:p>
        </p:txBody>
      </p:sp>
      <p:sp>
        <p:nvSpPr>
          <p:cNvPr id="289" name="TextBox 288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100"/>
              <a:t> </a:t>
            </a:r>
          </a:p>
        </p:txBody>
      </p:sp>
      <p:sp>
        <p:nvSpPr>
          <p:cNvPr id="295" name="TextBox 294"/>
          <p:cNvSpPr>
            <a:spLocks noGrp="1"/>
          </p:cNvSpPr>
          <p:nvPr>
            <p:ph/>
          </p:nvPr>
        </p:nvSpPr>
        <p:spPr>
          <a:xfrm>
            <a:off x="825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301" name="TextBox 300"/>
          <p:cNvSpPr>
            <a:spLocks noGrp="1"/>
          </p:cNvSpPr>
          <p:nvPr>
            <p:ph/>
          </p:nvPr>
        </p:nvSpPr>
        <p:spPr>
          <a:xfrm>
            <a:off x="10061999" y="5151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10.621</a:t>
            </a:r>
            <a:r>
              <a:rPr lang="en-US" sz="1100"/>
              <a:t> </a:t>
            </a:r>
          </a:p>
        </p:txBody>
      </p:sp>
      <p:sp>
        <p:nvSpPr>
          <p:cNvPr id="307" name="TextBox 306"/>
          <p:cNvSpPr>
            <a:spLocks noGrp="1"/>
          </p:cNvSpPr>
          <p:nvPr>
            <p:ph/>
          </p:nvPr>
        </p:nvSpPr>
        <p:spPr>
          <a:xfrm>
            <a:off x="10061999" y="5414380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60</a:t>
            </a:r>
            <a:r>
              <a:rPr lang="en-US" sz="1100"/>
              <a:t> </a:t>
            </a:r>
          </a:p>
        </p:txBody>
      </p:sp>
      <p:sp>
        <p:nvSpPr>
          <p:cNvPr id="313" name="TextBox 312"/>
          <p:cNvSpPr>
            <a:spLocks noGrp="1"/>
          </p:cNvSpPr>
          <p:nvPr>
            <p:ph/>
          </p:nvPr>
        </p:nvSpPr>
        <p:spPr>
          <a:xfrm>
            <a:off x="10061999" y="5655619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147</a:t>
            </a:r>
            <a:r>
              <a:rPr lang="en-US" sz="1100"/>
              <a:t> </a:t>
            </a:r>
          </a:p>
        </p:txBody>
      </p:sp>
      <p:sp>
        <p:nvSpPr>
          <p:cNvPr id="319" name="TextBox 318"/>
          <p:cNvSpPr>
            <a:spLocks noGrp="1"/>
          </p:cNvSpPr>
          <p:nvPr>
            <p:ph/>
          </p:nvPr>
        </p:nvSpPr>
        <p:spPr>
          <a:xfrm>
            <a:off x="10061999" y="5911142"/>
            <a:ext cx="1439999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%0,092</a:t>
            </a:r>
            <a:r>
              <a:rPr lang="en-US" sz="1100"/>
              <a:t> </a:t>
            </a:r>
          </a:p>
        </p:txBody>
      </p:sp>
      <p:cxnSp>
        <p:nvCxnSpPr>
          <p:cNvPr id="325" name="LineObject 324"/>
          <p:cNvCxnSpPr/>
          <p:nvPr/>
        </p:nvCxnSpPr>
        <p:spPr>
          <a:xfrm flipH="1" flipV="1">
            <a:off x="8323237" y="5399999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LineObject 325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Object 326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" name="Picture328" descr="image249.pn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1536476" y="5170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29" name="Picture329" descr="image250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1536476" y="5433428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0" name="Picture330" descr="image251.pn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536476" y="5674666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1" name="Picture331" descr="image252.pn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1526952" y="5939999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332" name="Picture332" descr="image253.pn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9989999" y="2138380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333" name="TextBox 332"/>
          <p:cNvSpPr>
            <a:spLocks noGrp="1"/>
          </p:cNvSpPr>
          <p:nvPr>
            <p:ph/>
          </p:nvPr>
        </p:nvSpPr>
        <p:spPr>
          <a:xfrm>
            <a:off x="10447142" y="2048380"/>
            <a:ext cx="1378761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MINI</a:t>
            </a:r>
            <a:r>
              <a:rPr lang="en-US" sz="1200"/>
              <a:t> </a:t>
            </a:r>
          </a:p>
        </p:txBody>
      </p:sp>
      <p:sp>
        <p:nvSpPr>
          <p:cNvPr id="339" name="TextBox 338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14:32</a:t>
            </a:r>
            <a:r>
              <a:rPr lang="en-US" sz="900"/>
              <a:t> </a:t>
            </a:r>
          </a:p>
        </p:txBody>
      </p:sp>
      <p:sp>
        <p:nvSpPr>
          <p:cNvPr id="345" name="TextBox 344"/>
          <p:cNvSpPr>
            <a:spLocks noGrp="1"/>
          </p:cNvSpPr>
          <p:nvPr>
            <p:ph/>
          </p:nvPr>
        </p:nvSpPr>
        <p:spPr>
          <a:xfrm>
            <a:off x="11700000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SocialBrands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Türkiye Facebook sayfasının son 12 aylık dönemde SocialBrands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sıralamalarında aldığı puanlar; genel sıralama, sektör sıralaması ve kategori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sıralamasında başarı performansı.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67,9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144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Puan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 sıralamalarında ortalama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67,9 puan almıştır.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Sıra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 genel sıralamalarında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144. sırada yer almıştır.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Sektörel Sıra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 Otomotiv &gt;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8. sırada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 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25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5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31238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5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24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5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8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2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SocialBrands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33999" y="439238"/>
            <a:ext cx="935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SocialBrands Performansı</a:t>
            </a:r>
            <a:r>
              <a:rPr lang="en-US" sz="36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Facebook Puanları</a:t>
            </a:r>
            <a:r>
              <a:rPr lang="en-US" sz="1200"/>
              <a:t> </a:t>
            </a:r>
          </a:p>
        </p:txBody>
      </p:sp>
      <p:pic>
        <p:nvPicPr>
          <p:cNvPr id="33" name="Picture33" descr="image2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5237" y="1958381"/>
            <a:ext cx="2102380" cy="1015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6000" b="0" i="0" smtClean="0">
                <a:solidFill>
                  <a:srgbClr val="372C44">
</a:srgbClr>
                </a:solidFill>
                <a:latin typeface="Arial"/>
              </a:rPr>
              <a:t>67,9</a:t>
            </a:r>
            <a:r>
              <a:rPr lang="en-US" sz="6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5237" y="1436381"/>
            <a:ext cx="2102380" cy="46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Ortalama</a:t>
            </a:r>
            <a:r>
              <a:rPr lang="en-US" sz="1200"/>
              <a:t> </a:t>
            </a:r>
          </a:p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Puanı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5237" y="2970000"/>
            <a:ext cx="210238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5237" y="3160761"/>
            <a:ext cx="2102380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Otomotiv &gt; Üreticiler</a:t>
            </a:r>
            <a:r>
              <a:rPr lang="en-US" sz="14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5237" y="4161619"/>
            <a:ext cx="2102380" cy="217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aylık dönemde markanın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 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puanı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67,9 olmuştur.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 sırası Genel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Sıralama’da 126, Otomotiv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 13;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kategorisinde ise 8 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gerçekleşmiştir.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255619" y="3956381"/>
            <a:ext cx="2951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Genel Sıralama</a:t>
            </a:r>
            <a:r>
              <a:rPr lang="en-US" sz="1200"/>
              <a:t> </a:t>
            </a:r>
          </a:p>
        </p:txBody>
      </p:sp>
      <p:pic>
        <p:nvPicPr>
          <p:cNvPr id="70" name="Picture70" descr="image26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238" y="4238285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Box 70"/>
          <p:cNvSpPr>
            <a:spLocks noGrp="1"/>
          </p:cNvSpPr>
          <p:nvPr>
            <p:ph/>
          </p:nvPr>
        </p:nvSpPr>
        <p:spPr>
          <a:xfrm>
            <a:off x="3437523" y="3959999"/>
            <a:ext cx="2951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Sektörel Sıralama</a:t>
            </a:r>
            <a:r>
              <a:rPr lang="en-US" sz="1200"/>
              <a:t> </a:t>
            </a:r>
          </a:p>
        </p:txBody>
      </p:sp>
      <p:pic>
        <p:nvPicPr>
          <p:cNvPr id="77" name="Picture77" descr="image26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70381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6619905" y="3959999"/>
            <a:ext cx="2951999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Alt Sektör Sıralaması</a:t>
            </a:r>
            <a:r>
              <a:rPr lang="en-US" sz="1200"/>
              <a:t> </a:t>
            </a:r>
          </a:p>
        </p:txBody>
      </p:sp>
      <p:pic>
        <p:nvPicPr>
          <p:cNvPr id="84" name="Picture84" descr="image26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9237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TextBox 84"/>
          <p:cNvSpPr>
            <a:spLocks noGrp="1"/>
          </p:cNvSpPr>
          <p:nvPr>
            <p:ph/>
          </p:nvPr>
        </p:nvSpPr>
        <p:spPr>
          <a:xfrm>
            <a:off x="291619" y="6569999"/>
            <a:ext cx="1140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Grafikteki değerler, markanın ilgili aydaki sırasını belirtmektedir. SocialBrands hakkında daha fazla bilgi almak ve tüm kanallarda sıralamaları incelemek için www.socialbrandsturkey.org adresini ziyaret edebilirsiniz.</a:t>
            </a:r>
            <a:r>
              <a:rPr lang="en-US" sz="900"/>
              <a:t> </a:t>
            </a:r>
          </a:p>
        </p:txBody>
      </p:sp>
      <p:sp>
        <p:nvSpPr>
          <p:cNvPr id="91" name="TextBox 9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5999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99" y="3078000"/>
            <a:ext cx="687619" cy="701999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7999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Notlar ve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Tanımlar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0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performanslarını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incelemeyi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amaçlar.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Değişimi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değişimi,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belirttiği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Sadece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kişiler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coğrafi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bölgeler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yalnızca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reklam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değerlendirmeye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dahil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edilmemiştir.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Türleri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bağlantı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dışında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‘Diğer’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değerlendirilmiştir. 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686876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sayfasında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kullanıcıların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gerçekleştirdiği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Beğeni,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itibaren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düzenli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güncellenir.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andaki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yorum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slaytları,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içerir.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dönemlerde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algoritmik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hazırlanmaktadır.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detaylı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bilgi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almak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diğer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www.socialbrands.org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adresini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ziyaret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edebilirsiniz. </a:t>
            </a:r>
            <a:r>
              <a:rPr lang="en-US" sz="1000"/>
              <a:t> </a:t>
            </a:r>
          </a:p>
        </p:txBody>
      </p:sp>
      <p:pic>
        <p:nvPicPr>
          <p:cNvPr id="36" name="Picture36" descr="image26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Genel Bakış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Facebook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sayfası verilerinin genel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522761" y="3826761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1,4M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996761" y="3826761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10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474380" y="3826761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4,0K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Hayran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sayfanın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hayran sayısı 1.365.382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olmuştur. Sayfa dönem 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2.703 hayran kaybederek %0,198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küçülmüştür.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Paylaşılan İleti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duvarında toplam 10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paylaşılmıştır. En çok paylaşılan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türü, 8 ileti ile fotoğraf olmuştur.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Etkileşim Sayısı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 tarafından paylaşılan içerikler,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3.695 beğeni, 226 yorum 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92 paylaşım 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pic>
        <p:nvPicPr>
          <p:cNvPr id="80" name="Picture80" descr="image1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5999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99" y="3078000"/>
            <a:ext cx="687619" cy="701999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7999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Daha Fazlası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İçin…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0" y="2883619"/>
            <a:ext cx="5367618" cy="3538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İnsanların nelerden bahsettiğini dinleyin, haberleri analiz edin, iç görüler edinin,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yükselen trendleri ilk siz görün, sesinizi kitlelere duyurun ve işinizi başarıya taşıyın!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Veri toplamadan sosyal medya yayıncılığına, itibar yönetiminden Sosyal CRM’e,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 her ihtiyacınıza cevap veren web ve sosyal medya iş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Milyonlarca web sitesi, tüm sosyal medya kanalları, yerel haber siteleri, bloglar,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forumlar, sözlükler, şikayet siteleri ve daha fazlasını takip edin;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Facebook, Twitter, Instagram, YouTube ve LinkedIn’deki tüm hesaplarınızı tek bir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platformdan yönetin;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İtibar yönetimi ile markanızı sahte hesaplardan, sahte kişilerden, protesto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olaylarından ve saldırgan kullanıcı gruplarından koruyun;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Social CRM ile sosyal medyayı müşteri hizmetleri kanalınız olarak kullanın,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Günlük özetler, Twitter Trending Topic uyarıları, fenomen bildirimleri ve kriz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alarmlarına ulaşın,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Sonuçlarınızı ve kampanyalarınızı gerçek zamanlı olarak görselleştirin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Gerçek zamanlı akışlarda tüm kaynaklardan veri alın, trendleri analiz edin,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anında harekete geçin!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Suite’i hemen denemek için bize ulaşın.</a:t>
            </a:r>
            <a:r>
              <a:rPr lang="en-US" sz="11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1717238" y="2343619"/>
            <a:ext cx="324000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Web ve Sosyal Medya</a:t>
            </a:r>
            <a:r>
              <a:rPr lang="en-US" sz="1400"/>
              <a:t> </a:t>
            </a:r>
          </a:p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Akıllı İş Platformu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40</a:t>
            </a:r>
            <a:r>
              <a:rPr lang="en-US" sz="18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8546380" y="4874380"/>
            <a:ext cx="193676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www.boomsonar.com</a:t>
            </a:r>
            <a:r>
              <a:rPr lang="en-US" sz="14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8445618" y="5219999"/>
            <a:ext cx="213838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sonar@boomsonar.com</a:t>
            </a:r>
            <a:r>
              <a:rPr lang="en-US" sz="1400"/>
              <a:t> </a:t>
            </a:r>
          </a:p>
        </p:txBody>
      </p:sp>
      <p:sp>
        <p:nvSpPr>
          <p:cNvPr id="54" name="TextBox 53"/>
          <p:cNvSpPr>
            <a:spLocks noGrp="1"/>
          </p:cNvSpPr>
          <p:nvPr>
            <p:ph/>
          </p:nvPr>
        </p:nvSpPr>
        <p:spPr>
          <a:xfrm>
            <a:off x="8254761" y="5580000"/>
            <a:ext cx="25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696969">
</a:srgbClr>
                </a:solidFill>
                <a:latin typeface="Arial"/>
              </a:rPr>
              <a:t>(90) 212 293 8000</a:t>
            </a:r>
            <a:r>
              <a:rPr lang="en-US" sz="1400"/>
              <a:t> </a:t>
            </a:r>
          </a:p>
        </p:txBody>
      </p:sp>
      <p:sp>
        <p:nvSpPr>
          <p:cNvPr id="60" name="TextBox 59"/>
          <p:cNvSpPr>
            <a:spLocks noGrp="1"/>
          </p:cNvSpPr>
          <p:nvPr>
            <p:ph/>
          </p:nvPr>
        </p:nvSpPr>
        <p:spPr>
          <a:xfrm>
            <a:off x="8100000" y="6119999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@BoomSonarSuite</a:t>
            </a:r>
            <a:r>
              <a:rPr lang="en-US" sz="1000"/>
              <a:t> </a:t>
            </a:r>
          </a:p>
        </p:txBody>
      </p:sp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8100000" y="6422857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/BoomSonarSuite</a:t>
            </a:r>
            <a:r>
              <a:rPr lang="en-US" sz="10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900000" y="6119999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@socialmediamonitoring</a:t>
            </a:r>
            <a:r>
              <a:rPr lang="en-US" sz="10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9900000" y="6422857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/socialmediamonitoring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8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3726000" y="4021238"/>
            <a:ext cx="4679999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TICK TOCK BOOM DIGITAL PR &amp; MARKETING © 2019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contact@boomsocial.com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(+90) 212 293 8000</a:t>
            </a:r>
            <a:r>
              <a:rPr lang="en-US" sz="10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609999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BoomSonar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Trendweek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3690000" y="5490000"/>
            <a:ext cx="2879999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http://www.boomsocial.com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http://www.boomsonar.com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http://www.trendweek.com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684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LinkedIn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7919999" y="5490000"/>
            <a:ext cx="3329999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http://twitter.com/ttboom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http://www.facebook.com/TickTockBoom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http://www.linkedin.com/company/ticktockboom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Genel Bakış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4806000"/>
            <a:ext cx="5040000" cy="1756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Türkiye &gt; Otomotiv &gt; Üreticiler sektöründe yer alan Hyundai Türkiye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Facebook sayfası hayran sayısı, 01.06.2020 - 30.06.2020 tarihleri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arasında 1.368.085 kişiden, 2.703 azalarak 1.365.382 kişiye geriledi.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Dönem boyunca sayfadan paylaşılan 10 ileti, 3.695 beğeni, 226 yorum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ve 92 paylaşım aldı.</a:t>
            </a:r>
            <a:r>
              <a:rPr lang="en-US" sz="1200"/>
              <a:t> </a:t>
            </a:r>
          </a:p>
        </p:txBody>
      </p:sp>
      <p:sp>
        <p:nvSpPr>
          <p:cNvPr id="15" name="FastReport.ShapeObject 14"/>
          <p:cNvSpPr>
            <a:spLocks noGrp="1"/>
          </p:cNvSpPr>
          <p:nvPr>
            <p:ph/>
          </p:nvPr>
        </p:nvSpPr>
        <p:spPr>
          <a:xfrm>
            <a:off x="306000" y="1220380"/>
            <a:ext cx="11635237" cy="3229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23" name="Picture23" descr="imag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7238" y="1220380"/>
            <a:ext cx="8334000" cy="32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" name="Picture24" descr="imag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8761" y="1767619"/>
            <a:ext cx="1306761" cy="1306761"/>
          </a:xfrm>
          <a:prstGeom prst="rect">
            <a:avLst/>
          </a:prstGeom>
          <a:noFill/>
        </p:spPr>
      </p:pic>
      <p:sp>
        <p:nvSpPr>
          <p:cNvPr id="25" name="TextBox 2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284380" y="3240000"/>
            <a:ext cx="3319238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Hyundai Türkiye</a:t>
            </a:r>
            <a:r>
              <a:rPr lang="en-US" sz="16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284380" y="3682761"/>
            <a:ext cx="3319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808080">
</a:srgbClr>
                </a:solidFill>
                <a:latin typeface="Arial"/>
              </a:rPr>
              <a:t>https://www.facebook.com/106366352785691</a:t>
            </a:r>
            <a:r>
              <a:rPr lang="en-US" sz="1000"/>
              <a:t> </a:t>
            </a:r>
          </a:p>
        </p:txBody>
      </p:sp>
      <p:sp>
        <p:nvSpPr>
          <p:cNvPr id="43" name="TextBox 42"/>
          <p:cNvSpPr>
            <a:spLocks noGrp="1"/>
          </p:cNvSpPr>
          <p:nvPr>
            <p:ph/>
          </p:nvPr>
        </p:nvSpPr>
        <p:spPr>
          <a:xfrm>
            <a:off x="255619" y="4525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Genel Bilgiler</a:t>
            </a:r>
            <a:r>
              <a:rPr lang="en-US" sz="1200"/>
              <a:t> </a:t>
            </a:r>
          </a:p>
        </p:txBody>
      </p:sp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5500762" y="4525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Hayran Sayısı</a:t>
            </a:r>
            <a:r>
              <a:rPr lang="en-US" sz="1200"/>
              <a:t> </a:t>
            </a:r>
          </a:p>
        </p:txBody>
      </p:sp>
      <p:pic>
        <p:nvPicPr>
          <p:cNvPr id="55" name="Picture55" descr="image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3999" y="4806000"/>
            <a:ext cx="6397238" cy="175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Özeti</a:t>
            </a:r>
            <a:r>
              <a:rPr lang="en-US" sz="3600"/>
              <a:t> </a:t>
            </a:r>
          </a:p>
        </p:txBody>
      </p: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Genel Bakış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980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Uzun Dönemli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Hayran Sayısı</a:t>
            </a:r>
            <a:r>
              <a:rPr lang="en-US" sz="12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6195618" y="1141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Hayran Değişimi</a:t>
            </a:r>
            <a:r>
              <a:rPr lang="en-US" sz="12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255619" y="3956381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İletiler</a:t>
            </a:r>
            <a:r>
              <a:rPr lang="en-US" sz="12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6195618" y="3956381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Etkileşimler</a:t>
            </a:r>
            <a:r>
              <a:rPr lang="en-US" sz="1200"/>
              <a:t> </a:t>
            </a:r>
          </a:p>
        </p:txBody>
      </p:sp>
      <p:pic>
        <p:nvPicPr>
          <p:cNvPr id="45" name="Picture45" descr="image1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7999" y="1419523"/>
            <a:ext cx="5673618" cy="23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6" name="Picture46" descr="image1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6000" y="1419523"/>
            <a:ext cx="5673618" cy="23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7" name="Picture47" descr="image2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8380" y="4233619"/>
            <a:ext cx="5673618" cy="23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8" name="Picture48" descr="image2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36381" y="4233619"/>
            <a:ext cx="5673618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Hayran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59999" y="1385999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Facebook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sayfası için Hayran Sayısı, Hayran Değişimi ve Sektör Liderleri verilerinin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1,4M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-2.703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1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%-0,20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Hayran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sayfanın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hayran sayısı 1.365.382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olmuştur.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Hayran Sayısındaki Değişim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sayfa, 2.703 hayran kaybetmiştir.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0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Hayran Değişim Oranı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0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sayfanın toplam hayran sayısı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%0,198 azalmıştır.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0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2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  <p:pic>
        <p:nvPicPr>
          <p:cNvPr id="80" name="Picture80" descr="image2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Hayran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Hayran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Hayran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2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1.365.382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Hayran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098000" y="3257999"/>
            <a:ext cx="183599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-2.703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799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 Sayısındaki Değişim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098000" y="5212762"/>
            <a:ext cx="183599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%-0,20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Hayran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pic>
        <p:nvPicPr>
          <p:cNvPr id="82" name="Picture82" descr="image2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35237" y="3409238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2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10000" y="5367618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4" name="TextBox 8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8" y="349238"/>
            <a:ext cx="1101619" cy="233999"/>
          </a:xfrm>
          <a:prstGeom prst="rect">
            <a:avLst/>
          </a:prstGeom>
          <a:solidFill>
            <a:srgbClr val="F5F5F5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3999" cy="25199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Hayran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3999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Hayran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19" y="763238"/>
            <a:ext cx="1706380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7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Marka ve Sektör Hayran Sayıları:</a:t>
            </a:r>
            <a:r>
              <a:rPr lang="en-US" sz="1200"/>
              <a:t> </a:t>
            </a:r>
          </a:p>
        </p:txBody>
      </p:sp>
      <p:pic>
        <p:nvPicPr>
          <p:cNvPr id="27" name="Picture27" descr="image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999" y="1419523"/>
            <a:ext cx="926638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2609999" y="1141238"/>
            <a:ext cx="55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755B90">
</a:srgbClr>
                </a:solidFill>
                <a:latin typeface="Arial"/>
              </a:rPr>
              <a:t>Türkiye &gt;  Otomotiv &gt; Üreticiler</a:t>
            </a:r>
            <a:r>
              <a:rPr lang="en-US" sz="12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17.sırada</a:t>
            </a:r>
            <a:r>
              <a:rPr lang="en-US" sz="28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39 sayfa arasında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2879999"/>
            <a:ext cx="2095238" cy="90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39 sayfa arasında 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çok hayranı olan 17. sayfa.</a:t>
            </a:r>
            <a:r>
              <a:rPr lang="en-US" sz="1000"/>
              <a:t> </a:t>
            </a:r>
          </a:p>
        </p:txBody>
      </p:sp>
      <p:pic>
        <p:nvPicPr>
          <p:cNvPr id="52" name="Picture52" descr="image3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0" y="1396761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38761" y="4939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000" b="0" i="0" smtClean="0">
                <a:solidFill>
                  <a:srgbClr val="372C44">
</a:srgbClr>
                </a:solidFill>
                <a:latin typeface="Arial"/>
              </a:rPr>
              <a:t>%-71</a:t>
            </a:r>
            <a:r>
              <a:rPr lang="en-US" sz="4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38761" y="471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Sektör ortalamasına göre</a:t>
            </a:r>
            <a:r>
              <a:rPr lang="en-US" sz="12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9838761" y="5954381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Sayfanın hayran sayısı, 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ortalamasından %-71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daha azdır.</a:t>
            </a:r>
            <a:r>
              <a:rPr lang="en-US" sz="1000"/>
              <a:t> </a:t>
            </a:r>
          </a:p>
        </p:txBody>
      </p:sp>
      <p:pic>
        <p:nvPicPr>
          <p:cNvPr id="71" name="Picture71" descr="image3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16380" y="4168761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838761" y="5590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daha az hayran</a:t>
            </a:r>
            <a:r>
              <a:rPr lang="en-US" sz="12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BoomSocial Marka Raporu</dc:title>
  <dc:subject>BoomSocial marka raporu, markanın sosyal medya performansını analiz eder.</dc:subject>
  <dc:creator>Tick Tock Boom</dc:creator>
</cp:coreProperties>
</file>