
<file path=[Content_Types].xml><?xml version="1.0" encoding="utf-8"?>
<Types xmlns="http://schemas.openxmlformats.org/package/2006/content-types"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Default Extension="rels" ContentType="application/vnd.openxmlformats-package.relationships+xml"/>
  <Default Extension="xml" ContentType="application/xml"/>
  <Default Extension="png" ContentType="image/png"/>
  <Default Extension="jpg" ContentType="image/jpeg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
<Relationship Id="rId3" Type="http://schemas.openxmlformats.org/officeDocument/2006/relationships/extended-properties"  Target="docProps/app.xml"  />
<Relationship Id="rId2" Type="http://schemas.openxmlformats.org/package/2006/relationships/metadata/core-properties"  Target="docProps/core.xml"  />
<Relationship Id="rId1" Type="http://schemas.openxmlformats.org/officeDocument/2006/relationships/officeDocument"  Target="ppt/presentation.xml"  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3200" cy="6858000" type="custom"/>
  <p:notesSz cx="6858000" cy="9144000"/>
  <p:defaultTextStyle>
    <a:defPPr>
      <a:defRPr lang="en-US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
<Relationship Id="rId1" Type="http://schemas.openxmlformats.org/officeDocument/2006/relationships/slideMaster" Target="slideMasters/slideMaster1.xml" />
<Relationship Id="rId2" Type="http://schemas.openxmlformats.org/officeDocument/2006/relationships/presProps" Target="presProps.xml" />
<Relationship Id="rId3" Type="http://schemas.openxmlformats.org/officeDocument/2006/relationships/viewProps" Target="viewProps.xml" />
<Relationship Id="rId15000" Type="http://schemas.openxmlformats.org/officeDocument/2006/relationships/theme" Target="theme/theme1.xml" />
<Relationship Id="rId5" Type="http://schemas.openxmlformats.org/officeDocument/2006/relationships/tableStyles" Target="tableStyles.xml" />
<Relationship Id="rId6" Type="http://schemas.openxmlformats.org/officeDocument/2006/relationships/slide" Target="slides/slide1.xml" />
<Relationship Id="rId7" Type="http://schemas.openxmlformats.org/officeDocument/2006/relationships/slide" Target="slides/slide2.xml" />
<Relationship Id="rId8" Type="http://schemas.openxmlformats.org/officeDocument/2006/relationships/slide" Target="slides/slide3.xml" />
<Relationship Id="rId9" Type="http://schemas.openxmlformats.org/officeDocument/2006/relationships/slide" Target="slides/slide4.xml" />
<Relationship Id="rId10" Type="http://schemas.openxmlformats.org/officeDocument/2006/relationships/slide" Target="slides/slide5.xml" />
<Relationship Id="rId11" Type="http://schemas.openxmlformats.org/officeDocument/2006/relationships/slide" Target="slides/slide6.xml" />
<Relationship Id="rId12" Type="http://schemas.openxmlformats.org/officeDocument/2006/relationships/slide" Target="slides/slide7.xml" />
<Relationship Id="rId13" Type="http://schemas.openxmlformats.org/officeDocument/2006/relationships/slide" Target="slides/slide8.xml" />
<Relationship Id="rId14" Type="http://schemas.openxmlformats.org/officeDocument/2006/relationships/slide" Target="slides/slide9.xml" />
<Relationship Id="rId15" Type="http://schemas.openxmlformats.org/officeDocument/2006/relationships/slide" Target="slides/slide10.xml" />
<Relationship Id="rId16" Type="http://schemas.openxmlformats.org/officeDocument/2006/relationships/slide" Target="slides/slide11.xml" />
<Relationship Id="rId17" Type="http://schemas.openxmlformats.org/officeDocument/2006/relationships/slide" Target="slides/slide12.xml" />
<Relationship Id="rId18" Type="http://schemas.openxmlformats.org/officeDocument/2006/relationships/slide" Target="slides/slide13.xml" />
<Relationship Id="rId19" Type="http://schemas.openxmlformats.org/officeDocument/2006/relationships/slide" Target="slides/slide14.xml" />
<Relationship Id="rId20" Type="http://schemas.openxmlformats.org/officeDocument/2006/relationships/slide" Target="slides/slide15.xml" />
<Relationship Id="rId21" Type="http://schemas.openxmlformats.org/officeDocument/2006/relationships/slide" Target="slides/slide16.xml" />
<Relationship Id="rId22" Type="http://schemas.openxmlformats.org/officeDocument/2006/relationships/slide" Target="slides/slide17.xml" />
<Relationship Id="rId23" Type="http://schemas.openxmlformats.org/officeDocument/2006/relationships/slide" Target="slides/slide18.xml" />
<Relationship Id="rId24" Type="http://schemas.openxmlformats.org/officeDocument/2006/relationships/slide" Target="slides/slide19.xml" />
<Relationship Id="rId25" Type="http://schemas.openxmlformats.org/officeDocument/2006/relationships/slide" Target="slides/slide20.xml" />
<Relationship Id="rId26" Type="http://schemas.openxmlformats.org/officeDocument/2006/relationships/slide" Target="slides/slide21.xml" />
<Relationship Id="rId27" Type="http://schemas.openxmlformats.org/officeDocument/2006/relationships/slide" Target="slides/slide22.xml" />
<Relationship Id="rId28" Type="http://schemas.openxmlformats.org/officeDocument/2006/relationships/slide" Target="slides/slide23.xml" />
<Relationship Id="rId29" Type="http://schemas.openxmlformats.org/officeDocument/2006/relationships/slide" Target="slides/slide24.xml" />
<Relationship Id="rId30" Type="http://schemas.openxmlformats.org/officeDocument/2006/relationships/slide" Target="slides/slide25.xml" />
<Relationship Id="rId31" Type="http://schemas.openxmlformats.org/officeDocument/2006/relationships/slide" Target="slides/slide26.xml" />
<Relationship Id="rId32" Type="http://schemas.openxmlformats.org/officeDocument/2006/relationships/slide" Target="slides/slide27.xml" />
<Relationship Id="rId33" Type="http://schemas.openxmlformats.org/officeDocument/2006/relationships/slide" Target="slides/slide28.xml" />
<Relationship Id="rId34" Type="http://schemas.openxmlformats.org/officeDocument/2006/relationships/slide" Target="slides/slide29.xml" />
<Relationship Id="rId35" Type="http://schemas.openxmlformats.org/officeDocument/2006/relationships/slide" Target="slides/slide30.xml" />
<Relationship Id="rId36" Type="http://schemas.openxmlformats.org/officeDocument/2006/relationships/slide" Target="slides/slide31.xml" />
<Relationship Id="rId37" Type="http://schemas.openxmlformats.org/officeDocument/2006/relationships/slide" Target="slides/slide32.xml" />
<Relationship Id="rId38" Type="http://schemas.openxmlformats.org/officeDocument/2006/relationships/slide" Target="slides/slide33.xml" />
<Relationship Id="rId39" Type="http://schemas.openxmlformats.org/officeDocument/2006/relationships/slide" Target="slides/slide34.xml" />
<Relationship Id="rId40" Type="http://schemas.openxmlformats.org/officeDocument/2006/relationships/slide" Target="slides/slide35.xml" />
<Relationship Id="rId41" Type="http://schemas.openxmlformats.org/officeDocument/2006/relationships/slide" Target="slides/slide36.xml" />
<Relationship Id="rId42" Type="http://schemas.openxmlformats.org/officeDocument/2006/relationships/slide" Target="slides/slide37.xml" />
<Relationship Id="rId43" Type="http://schemas.openxmlformats.org/officeDocument/2006/relationships/slide" Target="slides/slide38.xml" />
<Relationship Id="rId44" Type="http://schemas.openxmlformats.org/officeDocument/2006/relationships/slide" Target="slides/slide39.xml" />
<Relationship Id="rId45" Type="http://schemas.openxmlformats.org/officeDocument/2006/relationships/slide" Target="slides/slide40.xml" />
</Relationships>

</file>

<file path=ppt/slideLayouts/_rels/slideLayout1.xml.rels><?xml version="1.0" encoding="UTF-8" standalone="yes"?>
<Relationships xmlns="http://schemas.openxmlformats.org/package/2006/relationships">
<Relationship Id="rId1" Type="http://schemas.openxmlformats.org/officeDocument/2006/relationships/slideMaster" Target="../slideMasters/slideMaster1.xml" 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5000" Type="http://schemas.openxmlformats.org/officeDocument/2006/relationships/theme" Target="../theme/theme1.xml" 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</p:titleStyle>
    <p:bodyStyle>
</p:bodyStyle>
    <p:otherStyle>
      <a:defPPr>
        <a:defRPr lang="en-US"/>
      </a:defPPr>
    </p:otherStyle>
  </p:txStyles>
</p:sldMaster>
</file>

<file path=ppt/slides/_rels/slide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.jpg" />
<Relationship Id="rId6" Type="http://schemas.openxmlformats.org/officeDocument/2006/relationships/image" Target="../media/image2.jpg" />
</Relationships>

</file>

<file path=ppt/slides/_rels/slide1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1.jpg" />
<Relationship Id="rId7" Type="http://schemas.openxmlformats.org/officeDocument/2006/relationships/image" Target="../media/image32.jpg" />
<Relationship Id="rId11" Type="http://schemas.openxmlformats.org/officeDocument/2006/relationships/image" Target="../media/image33.jpg" />
<Relationship Id="rId12" Type="http://schemas.openxmlformats.org/officeDocument/2006/relationships/image" Target="../media/image34.jpg" />
<Relationship Id="rId14" Type="http://schemas.openxmlformats.org/officeDocument/2006/relationships/image" Target="../media/image35.jpg" />
</Relationships>

</file>

<file path=ppt/slides/_rels/slide1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6.jpg" />
<Relationship Id="rId7" Type="http://schemas.openxmlformats.org/officeDocument/2006/relationships/image" Target="../media/image37.jpg" />
</Relationships>

</file>

<file path=ppt/slides/_rels/slide1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38.jpg" />
<Relationship Id="rId14" Type="http://schemas.openxmlformats.org/officeDocument/2006/relationships/image" Target="../media/image39.jpg" />
<Relationship Id="rId15" Type="http://schemas.openxmlformats.org/officeDocument/2006/relationships/image" Target="../media/image40.jpg" />
<Relationship Id="rId16" Type="http://schemas.openxmlformats.org/officeDocument/2006/relationships/image" Target="../media/image41.jpg" />
</Relationships>

</file>

<file path=ppt/slides/_rels/slide1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42.jpg" />
<Relationship Id="rId7" Type="http://schemas.openxmlformats.org/officeDocument/2006/relationships/image" Target="../media/image43.jpg" />
<Relationship Id="rId18" Type="http://schemas.openxmlformats.org/officeDocument/2006/relationships/image" Target="../media/image44.jpg" />
<Relationship Id="rId19" Type="http://schemas.openxmlformats.org/officeDocument/2006/relationships/image" Target="../media/image45.jpg" />
<Relationship Id="rId20" Type="http://schemas.openxmlformats.org/officeDocument/2006/relationships/image" Target="../media/image46.jpg" />
<Relationship Id="rId21" Type="http://schemas.openxmlformats.org/officeDocument/2006/relationships/image" Target="../media/image47.jpg" />
<Relationship Id="rId22" Type="http://schemas.openxmlformats.org/officeDocument/2006/relationships/image" Target="../media/image48.jpg" />
</Relationships>

</file>

<file path=ppt/slides/_rels/slide1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49.jpg" />
<Relationship Id="rId7" Type="http://schemas.openxmlformats.org/officeDocument/2006/relationships/image" Target="../media/image50.jpg" />
<Relationship Id="rId10" Type="http://schemas.openxmlformats.org/officeDocument/2006/relationships/image" Target="../media/image51.jpg" />
<Relationship Id="rId12" Type="http://schemas.openxmlformats.org/officeDocument/2006/relationships/image" Target="../media/image52.jpg" />
<Relationship Id="rId14" Type="http://schemas.openxmlformats.org/officeDocument/2006/relationships/image" Target="../media/image53.jpg" />
<Relationship Id="rId19" Type="http://schemas.openxmlformats.org/officeDocument/2006/relationships/image" Target="../media/image54.jpg" />
</Relationships>

</file>

<file path=ppt/slides/_rels/slide1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55.jpg" />
<Relationship Id="rId7" Type="http://schemas.openxmlformats.org/officeDocument/2006/relationships/image" Target="../media/image56.jpg" />
<Relationship Id="rId16" Type="http://schemas.openxmlformats.org/officeDocument/2006/relationships/image" Target="../media/image57.jpg" />
<Relationship Id="rId18" Type="http://schemas.openxmlformats.org/officeDocument/2006/relationships/image" Target="../media/image58.jpg" />
<Relationship Id="rId19" Type="http://schemas.openxmlformats.org/officeDocument/2006/relationships/image" Target="../media/image59.jpg" />
<Relationship Id="rId20" Type="http://schemas.openxmlformats.org/officeDocument/2006/relationships/image" Target="../media/image60.jpg" />
<Relationship Id="rId21" Type="http://schemas.openxmlformats.org/officeDocument/2006/relationships/image" Target="../media/image61.jpg" />
</Relationships>

</file>

<file path=ppt/slides/_rels/slide1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2.jpg" />
<Relationship Id="rId7" Type="http://schemas.openxmlformats.org/officeDocument/2006/relationships/image" Target="../media/image63.jpg" />
</Relationships>

</file>

<file path=ppt/slides/_rels/slide1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4.jpg" />
<Relationship Id="rId7" Type="http://schemas.openxmlformats.org/officeDocument/2006/relationships/image" Target="../media/image65.jpg" />
<Relationship Id="rId10" Type="http://schemas.openxmlformats.org/officeDocument/2006/relationships/image" Target="../media/image66.jpg" />
<Relationship Id="rId15" Type="http://schemas.openxmlformats.org/officeDocument/2006/relationships/image" Target="../media/image67.jpg" />
</Relationships>

</file>

<file path=ppt/slides/_rels/slide1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68.jpg" />
<Relationship Id="rId14" Type="http://schemas.openxmlformats.org/officeDocument/2006/relationships/image" Target="../media/image69.jpg" />
<Relationship Id="rId15" Type="http://schemas.openxmlformats.org/officeDocument/2006/relationships/image" Target="../media/image70.jpg" />
<Relationship Id="rId16" Type="http://schemas.openxmlformats.org/officeDocument/2006/relationships/image" Target="../media/image71.jpg" />
</Relationships>

</file>

<file path=ppt/slides/_rels/slide1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72.jpg" />
<Relationship Id="rId6" Type="http://schemas.openxmlformats.org/officeDocument/2006/relationships/image" Target="../media/image73.jpg" />
<Relationship Id="rId7" Type="http://schemas.openxmlformats.org/officeDocument/2006/relationships/image" Target="../media/image74.jpg" />
<Relationship Id="rId18" Type="http://schemas.openxmlformats.org/officeDocument/2006/relationships/image" Target="../media/image75.jpg" />
<Relationship Id="rId19" Type="http://schemas.openxmlformats.org/officeDocument/2006/relationships/image" Target="../media/image76.jpg" />
<Relationship Id="rId20" Type="http://schemas.openxmlformats.org/officeDocument/2006/relationships/image" Target="../media/image77.jpg" />
<Relationship Id="rId21" Type="http://schemas.openxmlformats.org/officeDocument/2006/relationships/image" Target="../media/image78.jpg" />
</Relationships>

</file>

<file path=ppt/slides/_rels/slide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3.jpg" />
<Relationship Id="rId4" Type="http://schemas.openxmlformats.org/officeDocument/2006/relationships/image" Target="../media/image4.jpg" />
<Relationship Id="rId24" Type="http://schemas.openxmlformats.org/officeDocument/2006/relationships/image" Target="../media/image5.jpg" />
</Relationships>

</file>

<file path=ppt/slides/_rels/slide2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79.jpg" />
<Relationship Id="rId8" Type="http://schemas.openxmlformats.org/officeDocument/2006/relationships/image" Target="../media/image80.jpg" />
<Relationship Id="rId9" Type="http://schemas.openxmlformats.org/officeDocument/2006/relationships/image" Target="../media/image81.jpg" />
<Relationship Id="rId16" Type="http://schemas.openxmlformats.org/officeDocument/2006/relationships/image" Target="../media/image82.jpg" />
<Relationship Id="rId17" Type="http://schemas.openxmlformats.org/officeDocument/2006/relationships/image" Target="../media/image83.jpg" />
<Relationship Id="rId18" Type="http://schemas.openxmlformats.org/officeDocument/2006/relationships/image" Target="../media/image84.jpg" />
<Relationship Id="rId20" Type="http://schemas.openxmlformats.org/officeDocument/2006/relationships/image" Target="../media/image85.jpg" />
<Relationship Id="rId24" Type="http://schemas.openxmlformats.org/officeDocument/2006/relationships/image" Target="../media/image86.jpg" />
<Relationship Id="rId25" Type="http://schemas.openxmlformats.org/officeDocument/2006/relationships/image" Target="../media/image87.jpg" />
<Relationship Id="rId32" Type="http://schemas.openxmlformats.org/officeDocument/2006/relationships/image" Target="../media/image88.jpg" />
<Relationship Id="rId33" Type="http://schemas.openxmlformats.org/officeDocument/2006/relationships/image" Target="../media/image89.jpg" />
<Relationship Id="rId34" Type="http://schemas.openxmlformats.org/officeDocument/2006/relationships/image" Target="../media/image90.jpg" />
<Relationship Id="rId36" Type="http://schemas.openxmlformats.org/officeDocument/2006/relationships/image" Target="../media/image91.jpg" />
<Relationship Id="rId40" Type="http://schemas.openxmlformats.org/officeDocument/2006/relationships/image" Target="../media/image92.jpg" />
<Relationship Id="rId41" Type="http://schemas.openxmlformats.org/officeDocument/2006/relationships/image" Target="../media/image93.jpg" />
<Relationship Id="rId48" Type="http://schemas.openxmlformats.org/officeDocument/2006/relationships/image" Target="../media/image94.jpg" />
<Relationship Id="rId49" Type="http://schemas.openxmlformats.org/officeDocument/2006/relationships/image" Target="../media/image95.jpg" />
<Relationship Id="rId50" Type="http://schemas.openxmlformats.org/officeDocument/2006/relationships/image" Target="../media/image96.jpg" />
<Relationship Id="rId52" Type="http://schemas.openxmlformats.org/officeDocument/2006/relationships/image" Target="../media/image97.jpg" />
</Relationships>

</file>

<file path=ppt/slides/_rels/slide2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98.jpg" />
<Relationship Id="rId8" Type="http://schemas.openxmlformats.org/officeDocument/2006/relationships/image" Target="../media/image99.jpg" />
<Relationship Id="rId9" Type="http://schemas.openxmlformats.org/officeDocument/2006/relationships/image" Target="../media/image100.jpg" />
<Relationship Id="rId16" Type="http://schemas.openxmlformats.org/officeDocument/2006/relationships/image" Target="../media/image101.jpg" />
<Relationship Id="rId17" Type="http://schemas.openxmlformats.org/officeDocument/2006/relationships/image" Target="../media/image102.jpg" />
<Relationship Id="rId18" Type="http://schemas.openxmlformats.org/officeDocument/2006/relationships/image" Target="../media/image103.jpg" />
<Relationship Id="rId20" Type="http://schemas.openxmlformats.org/officeDocument/2006/relationships/image" Target="../media/image104.jpg" />
<Relationship Id="rId24" Type="http://schemas.openxmlformats.org/officeDocument/2006/relationships/image" Target="../media/image105.jpg" />
<Relationship Id="rId25" Type="http://schemas.openxmlformats.org/officeDocument/2006/relationships/image" Target="../media/image106.jpg" />
<Relationship Id="rId32" Type="http://schemas.openxmlformats.org/officeDocument/2006/relationships/image" Target="../media/image107.jpg" />
<Relationship Id="rId33" Type="http://schemas.openxmlformats.org/officeDocument/2006/relationships/image" Target="../media/image108.jpg" />
<Relationship Id="rId34" Type="http://schemas.openxmlformats.org/officeDocument/2006/relationships/image" Target="../media/image109.jpg" />
<Relationship Id="rId36" Type="http://schemas.openxmlformats.org/officeDocument/2006/relationships/image" Target="../media/image110.jpg" />
<Relationship Id="rId40" Type="http://schemas.openxmlformats.org/officeDocument/2006/relationships/image" Target="../media/image111.jpg" />
<Relationship Id="rId41" Type="http://schemas.openxmlformats.org/officeDocument/2006/relationships/image" Target="../media/image112.jpg" />
<Relationship Id="rId48" Type="http://schemas.openxmlformats.org/officeDocument/2006/relationships/image" Target="../media/image113.jpg" />
<Relationship Id="rId49" Type="http://schemas.openxmlformats.org/officeDocument/2006/relationships/image" Target="../media/image114.jpg" />
<Relationship Id="rId50" Type="http://schemas.openxmlformats.org/officeDocument/2006/relationships/image" Target="../media/image115.jpg" />
<Relationship Id="rId52" Type="http://schemas.openxmlformats.org/officeDocument/2006/relationships/image" Target="../media/image116.jpg" />
</Relationships>

</file>

<file path=ppt/slides/_rels/slide2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117.jpg" />
<Relationship Id="rId8" Type="http://schemas.openxmlformats.org/officeDocument/2006/relationships/image" Target="../media/image118.jpg" />
<Relationship Id="rId9" Type="http://schemas.openxmlformats.org/officeDocument/2006/relationships/image" Target="../media/image119.jpg" />
<Relationship Id="rId16" Type="http://schemas.openxmlformats.org/officeDocument/2006/relationships/image" Target="../media/image120.jpg" />
<Relationship Id="rId17" Type="http://schemas.openxmlformats.org/officeDocument/2006/relationships/image" Target="../media/image121.jpg" />
<Relationship Id="rId18" Type="http://schemas.openxmlformats.org/officeDocument/2006/relationships/image" Target="../media/image122.jpg" />
<Relationship Id="rId20" Type="http://schemas.openxmlformats.org/officeDocument/2006/relationships/image" Target="../media/image123.jpg" />
<Relationship Id="rId24" Type="http://schemas.openxmlformats.org/officeDocument/2006/relationships/image" Target="../media/image124.jpg" />
<Relationship Id="rId25" Type="http://schemas.openxmlformats.org/officeDocument/2006/relationships/image" Target="../media/image125.jpg" />
<Relationship Id="rId32" Type="http://schemas.openxmlformats.org/officeDocument/2006/relationships/image" Target="../media/image126.jpg" />
<Relationship Id="rId33" Type="http://schemas.openxmlformats.org/officeDocument/2006/relationships/image" Target="../media/image127.jpg" />
<Relationship Id="rId34" Type="http://schemas.openxmlformats.org/officeDocument/2006/relationships/image" Target="../media/image128.jpg" />
<Relationship Id="rId36" Type="http://schemas.openxmlformats.org/officeDocument/2006/relationships/image" Target="../media/image129.jpg" />
<Relationship Id="rId40" Type="http://schemas.openxmlformats.org/officeDocument/2006/relationships/image" Target="../media/image130.jpg" />
<Relationship Id="rId41" Type="http://schemas.openxmlformats.org/officeDocument/2006/relationships/image" Target="../media/image131.jpg" />
<Relationship Id="rId48" Type="http://schemas.openxmlformats.org/officeDocument/2006/relationships/image" Target="../media/image132.jpg" />
<Relationship Id="rId49" Type="http://schemas.openxmlformats.org/officeDocument/2006/relationships/image" Target="../media/image133.jpg" />
<Relationship Id="rId50" Type="http://schemas.openxmlformats.org/officeDocument/2006/relationships/image" Target="../media/image134.jpg" />
<Relationship Id="rId52" Type="http://schemas.openxmlformats.org/officeDocument/2006/relationships/image" Target="../media/image135.jpg" />
</Relationships>

</file>

<file path=ppt/slides/_rels/slide2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6.jpg" />
<Relationship Id="rId7" Type="http://schemas.openxmlformats.org/officeDocument/2006/relationships/image" Target="../media/image137.jpg" />
</Relationships>

</file>

<file path=ppt/slides/_rels/slide2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8.jpg" />
<Relationship Id="rId7" Type="http://schemas.openxmlformats.org/officeDocument/2006/relationships/image" Target="../media/image139.jpg" />
<Relationship Id="rId9" Type="http://schemas.openxmlformats.org/officeDocument/2006/relationships/image" Target="../media/image140.jpg" />
<Relationship Id="rId11" Type="http://schemas.openxmlformats.org/officeDocument/2006/relationships/image" Target="../media/image141.jpg" />
<Relationship Id="rId12" Type="http://schemas.openxmlformats.org/officeDocument/2006/relationships/image" Target="../media/image142.jpg" />
<Relationship Id="rId13" Type="http://schemas.openxmlformats.org/officeDocument/2006/relationships/image" Target="../media/image143.jpg" />
<Relationship Id="rId18" Type="http://schemas.openxmlformats.org/officeDocument/2006/relationships/image" Target="../media/image144.jpg" />
<Relationship Id="rId20" Type="http://schemas.openxmlformats.org/officeDocument/2006/relationships/image" Target="../media/image145.jpg" />
<Relationship Id="rId21" Type="http://schemas.openxmlformats.org/officeDocument/2006/relationships/image" Target="../media/image146.jpg" />
<Relationship Id="rId22" Type="http://schemas.openxmlformats.org/officeDocument/2006/relationships/image" Target="../media/image147.jpg" />
<Relationship Id="rId27" Type="http://schemas.openxmlformats.org/officeDocument/2006/relationships/image" Target="../media/image148.jpg" />
<Relationship Id="rId29" Type="http://schemas.openxmlformats.org/officeDocument/2006/relationships/image" Target="../media/image149.jpg" />
<Relationship Id="rId30" Type="http://schemas.openxmlformats.org/officeDocument/2006/relationships/image" Target="../media/image150.jpg" />
<Relationship Id="rId31" Type="http://schemas.openxmlformats.org/officeDocument/2006/relationships/image" Target="../media/image151.jpg" />
<Relationship Id="rId36" Type="http://schemas.openxmlformats.org/officeDocument/2006/relationships/image" Target="../media/image152.jpg" />
<Relationship Id="rId38" Type="http://schemas.openxmlformats.org/officeDocument/2006/relationships/image" Target="../media/image153.jpg" />
<Relationship Id="rId39" Type="http://schemas.openxmlformats.org/officeDocument/2006/relationships/image" Target="../media/image154.jpg" />
<Relationship Id="rId40" Type="http://schemas.openxmlformats.org/officeDocument/2006/relationships/image" Target="../media/image155.jpg" />
<Relationship Id="rId45" Type="http://schemas.openxmlformats.org/officeDocument/2006/relationships/image" Target="../media/image156.jpg" />
<Relationship Id="rId47" Type="http://schemas.openxmlformats.org/officeDocument/2006/relationships/image" Target="../media/image157.jpg" />
<Relationship Id="rId48" Type="http://schemas.openxmlformats.org/officeDocument/2006/relationships/image" Target="../media/image158.jpg" />
<Relationship Id="rId49" Type="http://schemas.openxmlformats.org/officeDocument/2006/relationships/image" Target="../media/image159.jpg" />
</Relationships>

</file>

<file path=ppt/slides/_rels/slide2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60.jpg" />
<Relationship Id="rId14" Type="http://schemas.openxmlformats.org/officeDocument/2006/relationships/image" Target="../media/image161.jpg" />
<Relationship Id="rId15" Type="http://schemas.openxmlformats.org/officeDocument/2006/relationships/image" Target="../media/image162.jpg" />
<Relationship Id="rId16" Type="http://schemas.openxmlformats.org/officeDocument/2006/relationships/image" Target="../media/image163.jpg" />
</Relationships>

</file>

<file path=ppt/slides/_rels/slide2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64.jpg" />
<Relationship Id="rId7" Type="http://schemas.openxmlformats.org/officeDocument/2006/relationships/image" Target="../media/image165.jpg" />
<Relationship Id="rId17" Type="http://schemas.openxmlformats.org/officeDocument/2006/relationships/image" Target="../media/image166.jpg" />
<Relationship Id="rId18" Type="http://schemas.openxmlformats.org/officeDocument/2006/relationships/image" Target="../media/image167.jpg" />
<Relationship Id="rId19" Type="http://schemas.openxmlformats.org/officeDocument/2006/relationships/image" Target="../media/image168.jpg" />
</Relationships>

</file>

<file path=ppt/slides/_rels/slide2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69.jpg" />
<Relationship Id="rId7" Type="http://schemas.openxmlformats.org/officeDocument/2006/relationships/image" Target="../media/image170.jpg" />
<Relationship Id="rId9" Type="http://schemas.openxmlformats.org/officeDocument/2006/relationships/image" Target="../media/image171.jpg" />
<Relationship Id="rId11" Type="http://schemas.openxmlformats.org/officeDocument/2006/relationships/image" Target="../media/image172.jpg" />
</Relationships>

</file>

<file path=ppt/slides/_rels/slide2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73.jpg" />
<Relationship Id="rId7" Type="http://schemas.openxmlformats.org/officeDocument/2006/relationships/image" Target="../media/image174.jpg" />
<Relationship Id="rId16" Type="http://schemas.openxmlformats.org/officeDocument/2006/relationships/image" Target="../media/image175.jpg" />
<Relationship Id="rId17" Type="http://schemas.openxmlformats.org/officeDocument/2006/relationships/image" Target="../media/image176.jpg" />
<Relationship Id="rId18" Type="http://schemas.openxmlformats.org/officeDocument/2006/relationships/image" Target="../media/image177.jpg" />
<Relationship Id="rId19" Type="http://schemas.openxmlformats.org/officeDocument/2006/relationships/image" Target="../media/image178.jpg" />
<Relationship Id="rId21" Type="http://schemas.openxmlformats.org/officeDocument/2006/relationships/image" Target="../media/image179.jpg" />
</Relationships>

</file>

<file path=ppt/slides/_rels/slide2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80.jpg" />
<Relationship Id="rId7" Type="http://schemas.openxmlformats.org/officeDocument/2006/relationships/image" Target="../media/image181.jpg" />
<Relationship Id="rId16" Type="http://schemas.openxmlformats.org/officeDocument/2006/relationships/image" Target="../media/image182.jpg" />
<Relationship Id="rId17" Type="http://schemas.openxmlformats.org/officeDocument/2006/relationships/image" Target="../media/image183.jpg" />
<Relationship Id="rId18" Type="http://schemas.openxmlformats.org/officeDocument/2006/relationships/image" Target="../media/image184.jpg" />
<Relationship Id="rId19" Type="http://schemas.openxmlformats.org/officeDocument/2006/relationships/image" Target="../media/image185.jpg" />
<Relationship Id="rId28" Type="http://schemas.openxmlformats.org/officeDocument/2006/relationships/image" Target="../media/image186.jpg" />
<Relationship Id="rId29" Type="http://schemas.openxmlformats.org/officeDocument/2006/relationships/image" Target="../media/image187.jpg" />
<Relationship Id="rId30" Type="http://schemas.openxmlformats.org/officeDocument/2006/relationships/image" Target="../media/image188.jpg" />
<Relationship Id="rId31" Type="http://schemas.openxmlformats.org/officeDocument/2006/relationships/image" Target="../media/image189.jpg" />
</Relationships>

</file>

<file path=ppt/slides/_rels/slide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6.jpg" />
<Relationship Id="rId3" Type="http://schemas.openxmlformats.org/officeDocument/2006/relationships/image" Target="../media/image7.jpg" />
<Relationship Id="rId11" Type="http://schemas.openxmlformats.org/officeDocument/2006/relationships/image" Target="../media/image8.jpg" />
</Relationships>

</file>

<file path=ppt/slides/_rels/slide3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90.jpg" />
<Relationship Id="rId6" Type="http://schemas.openxmlformats.org/officeDocument/2006/relationships/image" Target="../media/image191.jpg" />
<Relationship Id="rId8" Type="http://schemas.openxmlformats.org/officeDocument/2006/relationships/image" Target="../media/image192.jpg" />
<Relationship Id="rId10" Type="http://schemas.openxmlformats.org/officeDocument/2006/relationships/image" Target="../media/image193.jpg" />
</Relationships>

</file>

<file path=ppt/slides/_rels/slide31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94.jpg" />
<Relationship Id="rId7" Type="http://schemas.openxmlformats.org/officeDocument/2006/relationships/image" Target="../media/image195.jpg" />
<Relationship Id="rId10" Type="http://schemas.openxmlformats.org/officeDocument/2006/relationships/image" Target="../media/image196.jpg" />
<Relationship Id="rId15" Type="http://schemas.openxmlformats.org/officeDocument/2006/relationships/image" Target="../media/image197.jpg" />
</Relationships>

</file>

<file path=ppt/slides/_rels/slide32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98.jpg" />
<Relationship Id="rId14" Type="http://schemas.openxmlformats.org/officeDocument/2006/relationships/image" Target="../media/image199.jpg" />
<Relationship Id="rId15" Type="http://schemas.openxmlformats.org/officeDocument/2006/relationships/image" Target="../media/image200.jpg" />
<Relationship Id="rId16" Type="http://schemas.openxmlformats.org/officeDocument/2006/relationships/image" Target="../media/image201.jpg" />
</Relationships>

</file>

<file path=ppt/slides/_rels/slide33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202.jpg" />
<Relationship Id="rId6" Type="http://schemas.openxmlformats.org/officeDocument/2006/relationships/image" Target="../media/image203.jpg" />
<Relationship Id="rId7" Type="http://schemas.openxmlformats.org/officeDocument/2006/relationships/image" Target="../media/image204.jpg" />
<Relationship Id="rId8" Type="http://schemas.openxmlformats.org/officeDocument/2006/relationships/image" Target="../media/image205.jpg" />
<Relationship Id="rId9" Type="http://schemas.openxmlformats.org/officeDocument/2006/relationships/image" Target="../media/image206.jpg" />
<Relationship Id="rId10" Type="http://schemas.openxmlformats.org/officeDocument/2006/relationships/image" Target="../media/image207.jpg" />
<Relationship Id="rId11" Type="http://schemas.openxmlformats.org/officeDocument/2006/relationships/image" Target="../media/image208.jpg" />
</Relationships>

</file>

<file path=ppt/slides/_rels/slide3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09.jpg" />
<Relationship Id="rId7" Type="http://schemas.openxmlformats.org/officeDocument/2006/relationships/image" Target="../media/image210.jpg" />
</Relationships>

</file>

<file path=ppt/slides/_rels/slide3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4" Type="http://schemas.openxmlformats.org/officeDocument/2006/relationships/image" Target="../media/image211.jpg" />
<Relationship Id="rId8" Type="http://schemas.openxmlformats.org/officeDocument/2006/relationships/image" Target="../media/image212.jpg" />
<Relationship Id="rId9" Type="http://schemas.openxmlformats.org/officeDocument/2006/relationships/image" Target="../media/image213.jpg" />
<Relationship Id="rId16" Type="http://schemas.openxmlformats.org/officeDocument/2006/relationships/image" Target="../media/image214.jpg" />
<Relationship Id="rId17" Type="http://schemas.openxmlformats.org/officeDocument/2006/relationships/image" Target="../media/image215.jpg" />
<Relationship Id="rId18" Type="http://schemas.openxmlformats.org/officeDocument/2006/relationships/image" Target="../media/image216.jpg" />
<Relationship Id="rId19" Type="http://schemas.openxmlformats.org/officeDocument/2006/relationships/image" Target="../media/image217.jpg" />
<Relationship Id="rId24" Type="http://schemas.openxmlformats.org/officeDocument/2006/relationships/image" Target="../media/image218.jpg" />
<Relationship Id="rId25" Type="http://schemas.openxmlformats.org/officeDocument/2006/relationships/image" Target="../media/image219.jpg" />
<Relationship Id="rId32" Type="http://schemas.openxmlformats.org/officeDocument/2006/relationships/image" Target="../media/image220.jpg" />
<Relationship Id="rId33" Type="http://schemas.openxmlformats.org/officeDocument/2006/relationships/image" Target="../media/image221.jpg" />
<Relationship Id="rId34" Type="http://schemas.openxmlformats.org/officeDocument/2006/relationships/image" Target="../media/image222.jpg" />
<Relationship Id="rId35" Type="http://schemas.openxmlformats.org/officeDocument/2006/relationships/image" Target="../media/image223.jpg" />
<Relationship Id="rId40" Type="http://schemas.openxmlformats.org/officeDocument/2006/relationships/image" Target="../media/image224.jpg" />
<Relationship Id="rId41" Type="http://schemas.openxmlformats.org/officeDocument/2006/relationships/image" Target="../media/image225.jpg" />
<Relationship Id="rId48" Type="http://schemas.openxmlformats.org/officeDocument/2006/relationships/image" Target="../media/image226.jpg" />
<Relationship Id="rId49" Type="http://schemas.openxmlformats.org/officeDocument/2006/relationships/image" Target="../media/image227.jpg" />
<Relationship Id="rId50" Type="http://schemas.openxmlformats.org/officeDocument/2006/relationships/image" Target="../media/image228.jpg" />
<Relationship Id="rId51" Type="http://schemas.openxmlformats.org/officeDocument/2006/relationships/image" Target="../media/image229.jpg" />
</Relationships>

</file>

<file path=ppt/slides/_rels/slide3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230.jpg" />
<Relationship Id="rId14" Type="http://schemas.openxmlformats.org/officeDocument/2006/relationships/image" Target="../media/image231.jpg" />
<Relationship Id="rId15" Type="http://schemas.openxmlformats.org/officeDocument/2006/relationships/image" Target="../media/image232.jpg" />
<Relationship Id="rId16" Type="http://schemas.openxmlformats.org/officeDocument/2006/relationships/image" Target="../media/image233.jpg" />
</Relationships>

</file>

<file path=ppt/slides/_rels/slide3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34.jpg" />
<Relationship Id="rId7" Type="http://schemas.openxmlformats.org/officeDocument/2006/relationships/image" Target="../media/image235.jpg" />
<Relationship Id="rId14" Type="http://schemas.openxmlformats.org/officeDocument/2006/relationships/image" Target="../media/image236.jpg" />
<Relationship Id="rId16" Type="http://schemas.openxmlformats.org/officeDocument/2006/relationships/image" Target="../media/image237.jpg" />
<Relationship Id="rId18" Type="http://schemas.openxmlformats.org/officeDocument/2006/relationships/image" Target="../media/image238.jpg" />
</Relationships>

</file>

<file path=ppt/slides/_rels/slide3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39.jpg" />
<Relationship Id="rId3" Type="http://schemas.openxmlformats.org/officeDocument/2006/relationships/image" Target="../media/image240.jpg" />
<Relationship Id="rId8" Type="http://schemas.openxmlformats.org/officeDocument/2006/relationships/image" Target="../media/image241.jpg" />
</Relationships>

</file>

<file path=ppt/slides/_rels/slide3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42.jpg" />
<Relationship Id="rId3" Type="http://schemas.openxmlformats.org/officeDocument/2006/relationships/image" Target="../media/image243.jpg" />
</Relationships>

</file>

<file path=ppt/slides/_rels/slide4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9.jpg" />
<Relationship Id="rId14" Type="http://schemas.openxmlformats.org/officeDocument/2006/relationships/image" Target="../media/image10.jpg" />
<Relationship Id="rId15" Type="http://schemas.openxmlformats.org/officeDocument/2006/relationships/image" Target="../media/image11.jpg" />
<Relationship Id="rId17" Type="http://schemas.openxmlformats.org/officeDocument/2006/relationships/image" Target="../media/image12.jpg" />
</Relationships>

</file>

<file path=ppt/slides/_rels/slide40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44.jpg" />
</Relationships>

</file>

<file path=ppt/slides/_rels/slide5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13.jpg" />
<Relationship Id="rId5" Type="http://schemas.openxmlformats.org/officeDocument/2006/relationships/image" Target="../media/image14.jpg" />
<Relationship Id="rId6" Type="http://schemas.openxmlformats.org/officeDocument/2006/relationships/image" Target="../media/image15.jpg" />
<Relationship Id="rId12" Type="http://schemas.openxmlformats.org/officeDocument/2006/relationships/image" Target="../media/image16.jpg" />
</Relationships>

</file>

<file path=ppt/slides/_rels/slide6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13" Type="http://schemas.openxmlformats.org/officeDocument/2006/relationships/image" Target="../media/image17.jpg" />
<Relationship Id="rId14" Type="http://schemas.openxmlformats.org/officeDocument/2006/relationships/image" Target="../media/image18.jpg" />
<Relationship Id="rId15" Type="http://schemas.openxmlformats.org/officeDocument/2006/relationships/image" Target="../media/image19.jpg" />
<Relationship Id="rId17" Type="http://schemas.openxmlformats.org/officeDocument/2006/relationships/image" Target="../media/image20.jpg" />
</Relationships>

</file>

<file path=ppt/slides/_rels/slide7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1.jpg" />
<Relationship Id="rId7" Type="http://schemas.openxmlformats.org/officeDocument/2006/relationships/image" Target="../media/image22.jpg" />
<Relationship Id="rId17" Type="http://schemas.openxmlformats.org/officeDocument/2006/relationships/image" Target="../media/image23.jpg" />
<Relationship Id="rId18" Type="http://schemas.openxmlformats.org/officeDocument/2006/relationships/image" Target="../media/image24.jpg" />
</Relationships>

</file>

<file path=ppt/slides/_rels/slide8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5.jpg" />
<Relationship Id="rId7" Type="http://schemas.openxmlformats.org/officeDocument/2006/relationships/image" Target="../media/image26.jpg" />
<Relationship Id="rId12" Type="http://schemas.openxmlformats.org/officeDocument/2006/relationships/image" Target="../media/image27.jpg" />
<Relationship Id="rId16" Type="http://schemas.openxmlformats.org/officeDocument/2006/relationships/image" Target="../media/image28.jpg" />
</Relationships>

</file>

<file path=ppt/slides/_rels/slide9.xml.rels><?xml version="1.0" encoding="UTF-8" standalone="yes"?>
<Relationships xmlns="http://schemas.openxmlformats.org/package/2006/relationships">
<Relationship Id="rId1" Type="http://schemas.openxmlformats.org/officeDocument/2006/relationships/slideLayout" Target="../slideLayouts/slideLayout1.xml" />
<Relationship Id="rId2" Type="http://schemas.openxmlformats.org/officeDocument/2006/relationships/image" Target="../media/image29.jpg" />
<Relationship Id="rId7" Type="http://schemas.openxmlformats.org/officeDocument/2006/relationships/image" Target="../media/image30.jpg" 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0" y="0"/>
            <a:ext cx="12193239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8" name="Picture8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770380" y="3531619"/>
            <a:ext cx="4622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FFFF">
</a:srgbClr>
                </a:solidFill>
                <a:latin typeface="Arial"/>
              </a:rPr>
              <a:t>Twitter Marka Performans Raporu</a:t>
            </a:r>
            <a:r>
              <a:rPr lang="en-US" sz="14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738000" y="655238"/>
            <a:ext cx="7920000" cy="2905238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6000" b="0" i="0" smtClean="0">
                <a:solidFill>
                  <a:srgbClr val="FF608B">
</a:srgbClr>
                </a:solidFill>
                <a:latin typeface="Arial"/>
              </a:rPr>
              <a:t>Hyundai Türkiye</a:t>
            </a:r>
            <a:r>
              <a:rPr lang="en-US" sz="6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770380" y="3848380"/>
            <a:ext cx="4622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FFFF">
</a:srgbClr>
                </a:solidFill>
                <a:latin typeface="Arial"/>
              </a:rPr>
              <a:t>01 Haziran 2020 - 30 Haziran 2020</a:t>
            </a:r>
            <a:r>
              <a:rPr lang="en-US" sz="1400"/>
              <a:t> </a:t>
            </a:r>
          </a:p>
        </p:txBody>
      </p:sp>
      <p:pic>
        <p:nvPicPr>
          <p:cNvPr id="27" name="Picture27" descr="imag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483B56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Büyüme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591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Twitter Hyundai Türkiye Günlere Göre Takipçi Sayısı Değişimi</a:t>
            </a:r>
            <a:r>
              <a:rPr lang="en-US" sz="1200"/>
              <a:t> </a:t>
            </a:r>
          </a:p>
        </p:txBody>
      </p:sp>
      <p:pic>
        <p:nvPicPr>
          <p:cNvPr id="27" name="Picture27" descr="image3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2221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31. sırada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40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32 hesap arasında</a:t>
            </a:r>
            <a:r>
              <a:rPr lang="en-US" sz="12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880000"/>
            <a:ext cx="2095238" cy="709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Hyundai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Türkiye, Otomotiv –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sektöründeki 32 hesap arasında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takipçi artışı olan 31.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hesap.</a:t>
            </a:r>
            <a:r>
              <a:rPr lang="en-US" sz="1000"/>
              <a:t> </a:t>
            </a:r>
          </a:p>
        </p:txBody>
      </p:sp>
      <p:pic>
        <p:nvPicPr>
          <p:cNvPr id="46" name="Picture46" descr="image3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16381" y="1396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7" name="Picture47" descr="image3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16381" y="4708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255619" y="3956381"/>
            <a:ext cx="933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Twitter Otomotiv &gt; Üreticiler Sektörü Takipçi Sayısı Değişimi Ortalaması</a:t>
            </a:r>
            <a:r>
              <a:rPr lang="en-US" sz="1200"/>
              <a:t> </a:t>
            </a:r>
          </a:p>
        </p:txBody>
      </p:sp>
      <p:pic>
        <p:nvPicPr>
          <p:cNvPr id="54" name="Picture54" descr="image3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8000" y="4233619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10</a:t>
            </a:r>
            <a:r>
              <a:rPr lang="en-US" sz="18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%0,03</a:t>
            </a:r>
            <a:r>
              <a:rPr lang="en-US" sz="3600"/>
              <a:t> </a:t>
            </a:r>
          </a:p>
        </p:txBody>
      </p:sp>
      <p:sp>
        <p:nvSpPr>
          <p:cNvPr id="67" name="TextBox 66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Takipçi Değişim Oranı</a:t>
            </a:r>
            <a:r>
              <a:rPr lang="en-US" sz="1000"/>
              <a:t> </a:t>
            </a:r>
          </a:p>
        </p:txBody>
      </p:sp>
      <p:sp>
        <p:nvSpPr>
          <p:cNvPr id="73" name="TextBox 72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Takipçi Sayıları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924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Takipçi Sayısı Aralıklarına Göre Twitter Otomotiv &gt; Üreticiler Sektöründeki Markalar</a:t>
            </a:r>
            <a:r>
              <a:rPr lang="en-US" sz="1200"/>
              <a:t> </a:t>
            </a:r>
          </a:p>
        </p:txBody>
      </p:sp>
      <p:pic>
        <p:nvPicPr>
          <p:cNvPr id="27" name="Picture27" descr="image3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32</a:t>
            </a:r>
            <a:r>
              <a:rPr lang="en-US" sz="36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Sektördeki Marka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8000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169.575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Takipçi Sayısı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84.259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Ortalama Takipçi Sayısı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İleti Verileri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Twitter hesabı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için İleti Sayısı, İleti Türleri, İleti Paylaşımları ve detaylarına dair verilerin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19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4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Toplam İleti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toplam 19 farklı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Fotoğraf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iletilerden 4 adedi Fotoğraf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türündeydi.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Video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iletilerden 1 adedi Video türündeydi.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3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3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4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4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İletileri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0587619" y="1371619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10587619" y="1900761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Fotoğraf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10587619" y="2473238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10587619" y="2984380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Video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10587619" y="3564000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10587619" y="4071619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Bağlantı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620000" y="4629619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10620000" y="5115619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Metin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10620000" y="5691619"/>
            <a:ext cx="1357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28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0620000" y="6174000"/>
            <a:ext cx="1357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Diğer</a:t>
            </a:r>
            <a:r>
              <a:rPr lang="en-US" sz="1000"/>
              <a:t> </a:t>
            </a:r>
          </a:p>
        </p:txBody>
      </p:sp>
      <p:pic>
        <p:nvPicPr>
          <p:cNvPr id="88" name="Picture88" descr="image4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982761" y="1371619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9" name="Picture89" descr="image45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982761" y="2473238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0" name="Picture90" descr="image46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982761" y="3564000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1" name="Picture91" descr="image47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982761" y="4629619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2" name="Picture92" descr="image48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982761" y="5691619"/>
            <a:ext cx="540000" cy="54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3" name="FastReport.ShapeObject 92"/>
          <p:cNvSpPr>
            <a:spLocks noGrp="1"/>
          </p:cNvSpPr>
          <p:nvPr>
            <p:ph/>
          </p:nvPr>
        </p:nvSpPr>
        <p:spPr>
          <a:xfrm>
            <a:off x="10162762" y="1947619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1" name="FastReport.ShapeObject 100"/>
          <p:cNvSpPr>
            <a:spLocks noGrp="1"/>
          </p:cNvSpPr>
          <p:nvPr>
            <p:ph/>
          </p:nvPr>
        </p:nvSpPr>
        <p:spPr>
          <a:xfrm>
            <a:off x="10162762" y="3038381"/>
            <a:ext cx="180000" cy="180000"/>
          </a:xfrm>
          <a:prstGeom prst="ellipse">
            <a:avLst/>
          </a:prstGeom>
          <a:solidFill>
            <a:srgbClr val="F772A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9" name="FastReport.ShapeObject 108"/>
          <p:cNvSpPr>
            <a:spLocks noGrp="1"/>
          </p:cNvSpPr>
          <p:nvPr>
            <p:ph/>
          </p:nvPr>
        </p:nvSpPr>
        <p:spPr>
          <a:xfrm>
            <a:off x="10162762" y="4129238"/>
            <a:ext cx="180000" cy="180000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7" name="FastReport.ShapeObject 116"/>
          <p:cNvSpPr>
            <a:spLocks noGrp="1"/>
          </p:cNvSpPr>
          <p:nvPr>
            <p:ph/>
          </p:nvPr>
        </p:nvSpPr>
        <p:spPr>
          <a:xfrm>
            <a:off x="10162762" y="5216380"/>
            <a:ext cx="180000" cy="180000"/>
          </a:xfrm>
          <a:prstGeom prst="ellipse">
            <a:avLst/>
          </a:prstGeom>
          <a:solidFill>
            <a:srgbClr val="FCD364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25" name="FastReport.ShapeObject 124"/>
          <p:cNvSpPr>
            <a:spLocks noGrp="1"/>
          </p:cNvSpPr>
          <p:nvPr>
            <p:ph/>
          </p:nvPr>
        </p:nvSpPr>
        <p:spPr>
          <a:xfrm>
            <a:off x="10162762" y="6307238"/>
            <a:ext cx="180000" cy="180000"/>
          </a:xfrm>
          <a:prstGeom prst="ellipse">
            <a:avLst/>
          </a:prstGeom>
          <a:solidFill>
            <a:srgbClr val="AFD881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33" name="TextBox 132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 Saatleri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24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 ve Saatlere Göre İletiler</a:t>
            </a:r>
            <a:r>
              <a:rPr lang="en-US" sz="1200"/>
              <a:t> </a:t>
            </a:r>
          </a:p>
        </p:txBody>
      </p:sp>
      <p:pic>
        <p:nvPicPr>
          <p:cNvPr id="27" name="Picture27" descr="image5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47238"/>
            <a:ext cx="9237619" cy="27863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9" y="2181619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11.00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9" y="2757619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İleti Paylaşılan Saat</a:t>
            </a:r>
            <a:r>
              <a:rPr lang="en-US" sz="1000"/>
              <a:t> </a:t>
            </a:r>
          </a:p>
        </p:txBody>
      </p:sp>
      <p:pic>
        <p:nvPicPr>
          <p:cNvPr id="40" name="Picture40" descr="image5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2381" y="1508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255619" y="4471238"/>
            <a:ext cx="24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Saatlere Göre İletiler</a:t>
            </a:r>
            <a:r>
              <a:rPr lang="en-US" sz="1200"/>
              <a:t> </a:t>
            </a:r>
          </a:p>
        </p:txBody>
      </p:sp>
      <p:pic>
        <p:nvPicPr>
          <p:cNvPr id="47" name="Picture47" descr="image5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8000" y="4737619"/>
            <a:ext cx="6868761" cy="1825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7174761" y="4471238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İletiler</a:t>
            </a:r>
            <a:r>
              <a:rPr lang="en-US" sz="1200"/>
              <a:t> </a:t>
            </a:r>
          </a:p>
        </p:txBody>
      </p:sp>
      <p:pic>
        <p:nvPicPr>
          <p:cNvPr id="54" name="Picture54" descr="image5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68381" y="4737619"/>
            <a:ext cx="2282381" cy="1825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9849619" y="2984380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9849619" y="5392762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Pazartesi</a:t>
            </a:r>
            <a:r>
              <a:rPr lang="en-US" sz="2800"/>
              <a:t> </a:t>
            </a:r>
          </a:p>
        </p:txBody>
      </p:sp>
      <p:sp>
        <p:nvSpPr>
          <p:cNvPr id="67" name="TextBox 66"/>
          <p:cNvSpPr>
            <a:spLocks noGrp="1"/>
          </p:cNvSpPr>
          <p:nvPr>
            <p:ph/>
          </p:nvPr>
        </p:nvSpPr>
        <p:spPr>
          <a:xfrm>
            <a:off x="9849619" y="5990381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İleti Paylaşılan Gün</a:t>
            </a:r>
            <a:r>
              <a:rPr lang="en-US" sz="1000"/>
              <a:t> </a:t>
            </a:r>
          </a:p>
        </p:txBody>
      </p:sp>
      <p:sp>
        <p:nvSpPr>
          <p:cNvPr id="73" name="TextBox 72"/>
          <p:cNvSpPr>
            <a:spLocks noGrp="1"/>
          </p:cNvSpPr>
          <p:nvPr>
            <p:ph/>
          </p:nvPr>
        </p:nvSpPr>
        <p:spPr>
          <a:xfrm>
            <a:off x="9849619" y="6217238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79" name="Picture79" descr="image54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562381" y="4708762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14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 Türleri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4489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Sektördeki Markaların Aylık İleti Sayıları</a:t>
            </a:r>
            <a:r>
              <a:rPr lang="en-US" sz="1200"/>
              <a:t> </a:t>
            </a:r>
          </a:p>
        </p:txBody>
      </p:sp>
      <p:pic>
        <p:nvPicPr>
          <p:cNvPr id="27" name="Picture27" descr="image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4489238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0652381" y="1454381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005238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Toplam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10652381" y="2811619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0,7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358762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Günlük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 İleti Sayısı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10652381" y="4165238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24,1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708762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Markalarının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 İleti Sayısı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652381" y="5518761"/>
            <a:ext cx="129238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0,8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6062381"/>
            <a:ext cx="2102381" cy="43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Markalarının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Günlük Ortalama İleti Sayısı</a:t>
            </a:r>
            <a:r>
              <a:rPr lang="en-US" sz="1000"/>
              <a:t> </a:t>
            </a:r>
          </a:p>
        </p:txBody>
      </p:sp>
      <p:pic>
        <p:nvPicPr>
          <p:cNvPr id="76" name="Picture76" descr="image5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44000" y="1440000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7" name="TextBox 76"/>
          <p:cNvSpPr>
            <a:spLocks noGrp="1"/>
          </p:cNvSpPr>
          <p:nvPr>
            <p:ph/>
          </p:nvPr>
        </p:nvSpPr>
        <p:spPr>
          <a:xfrm>
            <a:off x="4964381" y="1170000"/>
            <a:ext cx="4489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Türleri</a:t>
            </a:r>
            <a:r>
              <a:rPr lang="en-US" sz="1200"/>
              <a:t> </a:t>
            </a:r>
          </a:p>
        </p:txBody>
      </p:sp>
      <p:pic>
        <p:nvPicPr>
          <p:cNvPr id="83" name="Picture83" descr="image5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19238" y="1448285"/>
            <a:ext cx="4489238" cy="514076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4" name="Picture84" descr="image59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044000" y="2790000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5" name="Picture85" descr="image6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044000" y="4143619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6" name="Picture86" descr="image6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044000" y="5497238"/>
            <a:ext cx="554380" cy="554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Kelime Bulutu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İletilerde En Çok Kullanılan Kelimeler</a:t>
            </a:r>
            <a:r>
              <a:rPr lang="en-US" sz="1200"/>
              <a:t> </a:t>
            </a:r>
          </a:p>
        </p:txBody>
      </p:sp>
      <p:pic>
        <p:nvPicPr>
          <p:cNvPr id="27" name="Picture27" descr="image6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61" y="1419523"/>
            <a:ext cx="11692762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İleti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Sektörel İleti Frekansı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Aylık İleti Sayısı Aralıklarına Göre Sektördeki Markalar</a:t>
            </a:r>
            <a:r>
              <a:rPr lang="en-US" sz="1200"/>
              <a:t> </a:t>
            </a:r>
          </a:p>
        </p:txBody>
      </p:sp>
      <p:pic>
        <p:nvPicPr>
          <p:cNvPr id="27" name="Picture27" descr="image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9" y="2098761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9" y="2671238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İleti Sayısı</a:t>
            </a:r>
            <a:r>
              <a:rPr lang="en-US" sz="1000"/>
              <a:t> </a:t>
            </a:r>
          </a:p>
        </p:txBody>
      </p:sp>
      <p:pic>
        <p:nvPicPr>
          <p:cNvPr id="40" name="Picture40" descr="image6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2381" y="1418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9849619" y="3060000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47" name="TextBox 46"/>
          <p:cNvSpPr>
            <a:spLocks noGrp="1"/>
          </p:cNvSpPr>
          <p:nvPr>
            <p:ph/>
          </p:nvPr>
        </p:nvSpPr>
        <p:spPr>
          <a:xfrm>
            <a:off x="9849619" y="5040000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24</a:t>
            </a:r>
            <a:r>
              <a:rPr lang="en-US" sz="2800"/>
              <a:t> </a:t>
            </a:r>
          </a:p>
        </p:txBody>
      </p:sp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49619" y="5637619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 Marka Başı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İleti Sayısı</a:t>
            </a:r>
            <a:r>
              <a:rPr lang="en-US" sz="1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49619" y="6019238"/>
            <a:ext cx="2095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65" name="Picture65" descr="image6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62381" y="4359619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291619" y="6570000"/>
            <a:ext cx="942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Aylık İleti Sayısı Aralıklarına Göre Sektördeki Markalar grafiği, sektördeki tüm markaların 30 günlük dönemde paylaştıkları ortalama ileti sayılarını görselleştirir.</a:t>
            </a:r>
            <a:r>
              <a:rPr lang="en-US" sz="9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En Başarılı İletiler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01.06.2020 – 30.06.2020 tarihleri arasında Hyundai Türkiye Twitter hesabı için İleti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Sayısı, İleti Türleri, İleti Paylaşımları ve detaylarına dair verilerin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19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73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%100,0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İleti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toplam 19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Etkileşim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iletileri toplam 73 etkileşime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ulaştı.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En Başarılı 10 İletinin Payı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başarılı 10 iletinin etkileşiminin,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 iletilerin etkileşimine oranı %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100,0 oldu.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6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6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7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7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astReport.ShapeObject 1"/>
          <p:cNvSpPr>
            <a:spLocks noGrp="1"/>
          </p:cNvSpPr>
          <p:nvPr>
            <p:ph/>
          </p:nvPr>
        </p:nvSpPr>
        <p:spPr>
          <a:xfrm>
            <a:off x="5932762" y="1220381"/>
            <a:ext cx="5940000" cy="3074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0" name="Picture10" descr="image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17" name="TextBox 16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sp>
        <p:nvSpPr>
          <p:cNvPr id="23" name="TextBox 22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29" name="Picture29" descr="image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00" y="1220381"/>
            <a:ext cx="5342381" cy="53423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FastReport.ShapeObject 29"/>
          <p:cNvSpPr>
            <a:spLocks noGrp="1"/>
          </p:cNvSpPr>
          <p:nvPr>
            <p:ph/>
          </p:nvPr>
        </p:nvSpPr>
        <p:spPr>
          <a:xfrm>
            <a:off x="5932762" y="4510762"/>
            <a:ext cx="5940000" cy="2052000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38" name="Picture38" descr="image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0381" y="1368000"/>
            <a:ext cx="457238" cy="457238"/>
          </a:xfrm>
          <a:prstGeom prst="rect">
            <a:avLst/>
          </a:prstGeom>
          <a:noFill/>
        </p:spPr>
      </p:pic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6598762" y="1447238"/>
            <a:ext cx="468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4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6026381" y="2070000"/>
            <a:ext cx="5724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http://www.twitter.com/HyundaiTurkiye/status/1277946326437806080</a:t>
            </a:r>
            <a:r>
              <a:rPr lang="en-US" sz="10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6026381" y="1800000"/>
            <a:ext cx="5724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30 Haziran 2020 15:45</a:t>
            </a:r>
            <a:r>
              <a:rPr lang="en-US" sz="1200"/>
              <a:t> </a:t>
            </a:r>
          </a:p>
        </p:txBody>
      </p:sp>
      <p:sp>
        <p:nvSpPr>
          <p:cNvPr id="57" name="TextBox 56"/>
          <p:cNvSpPr>
            <a:spLocks noGrp="1"/>
          </p:cNvSpPr>
          <p:nvPr>
            <p:ph/>
          </p:nvPr>
        </p:nvSpPr>
        <p:spPr>
          <a:xfrm>
            <a:off x="6026381" y="2480381"/>
            <a:ext cx="5724000" cy="173876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Dünyanın en saygın bağımsız araştırma kuruluşları arasında yer alan J.D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Power’dan Hyundai’ye kalite ödülü! Kalite raporunda segmentlerine göre Tucson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ve Veloster birinci, Accent ve Elantra ikinci, Santa Fe ise üçüncü seçildi.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#Hyundai   pic.twitter.com/n58ih6cWAL</a:t>
            </a:r>
            <a:r>
              <a:rPr lang="en-US" sz="1200"/>
              <a:t> </a:t>
            </a:r>
          </a:p>
        </p:txBody>
      </p:sp>
      <p:sp>
        <p:nvSpPr>
          <p:cNvPr id="63" name="TextBox 62"/>
          <p:cNvSpPr>
            <a:spLocks noGrp="1"/>
          </p:cNvSpPr>
          <p:nvPr>
            <p:ph/>
          </p:nvPr>
        </p:nvSpPr>
        <p:spPr>
          <a:xfrm>
            <a:off x="6037238" y="4892381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600"/>
              <a:t> </a:t>
            </a:r>
          </a:p>
        </p:txBody>
      </p:sp>
      <p:sp>
        <p:nvSpPr>
          <p:cNvPr id="69" name="TextBox 68"/>
          <p:cNvSpPr>
            <a:spLocks noGrp="1"/>
          </p:cNvSpPr>
          <p:nvPr>
            <p:ph/>
          </p:nvPr>
        </p:nvSpPr>
        <p:spPr>
          <a:xfrm>
            <a:off x="6030000" y="5382000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600"/>
              <a:t> </a:t>
            </a:r>
          </a:p>
        </p:txBody>
      </p:sp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6030000" y="5846381"/>
            <a:ext cx="216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6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9727238" y="4892381"/>
            <a:ext cx="153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16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9720000" y="5382000"/>
            <a:ext cx="153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6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9720000" y="5846381"/>
            <a:ext cx="1530000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%0,011</a:t>
            </a:r>
            <a:r>
              <a:rPr lang="en-US" sz="1600"/>
              <a:t> </a:t>
            </a:r>
          </a:p>
        </p:txBody>
      </p:sp>
      <p:cxnSp>
        <p:nvCxnSpPr>
          <p:cNvPr id="99" name="LineObject 98"/>
          <p:cNvCxnSpPr/>
          <p:nvPr/>
        </p:nvCxnSpPr>
        <p:spPr>
          <a:xfrm flipH="1" flipV="1">
            <a:off x="6030000" y="5306381"/>
            <a:ext cx="5616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Object 99"/>
          <p:cNvCxnSpPr/>
          <p:nvPr/>
        </p:nvCxnSpPr>
        <p:spPr>
          <a:xfrm flipH="1" flipV="1">
            <a:off x="6030000" y="5760000"/>
            <a:ext cx="5616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101" descr="image75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336380" y="4899619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02" name="Picture102" descr="image76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336380" y="5391523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03" name="Picture103" descr="image77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336380" y="5855904"/>
            <a:ext cx="306000" cy="30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04" name="Picture104" descr="image7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306571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19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1699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İçeriği</a:t>
            </a:r>
            <a:r>
              <a:rPr lang="en-US" sz="3600"/>
              <a:t> </a:t>
            </a:r>
          </a:p>
        </p:txBody>
      </p:sp>
      <p:sp>
        <p:nvSpPr>
          <p:cNvPr id="9" name="FastReport.ShapeObject 8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3175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7" name="Picture17" descr="imag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483B56"/>
          </a:solidFill>
        </p:spPr>
      </p:pic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699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Rapor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936000" y="6418761"/>
            <a:ext cx="10555239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800" b="0" i="0" smtClean="0">
                <a:solidFill>
                  <a:srgbClr val="808080">
</a:srgbClr>
                </a:solidFill>
                <a:latin typeface="Arial"/>
              </a:rPr>
              <a:t>Bu analizde yer alan tüm istatistikler, Twitter tarafından paylaşılan kamuya açık verilerden derlenmiştir. Bu analizin tüm yayın hakları TTBOOM Dijital İnteraktif Medya A.Ş'ye aittir.</a:t>
            </a:r>
            <a:r>
              <a:rPr lang="en-US" sz="800"/>
              <a:t> </a:t>
            </a:r>
          </a:p>
          <a:p>
            <a:pPr algn="ctr"/>
            <a:r>
              <a:rPr lang="en-US" sz="800" b="0" i="0" smtClean="0">
                <a:solidFill>
                  <a:srgbClr val="808080">
</a:srgbClr>
                </a:solidFill>
                <a:latin typeface="Arial"/>
              </a:rPr>
              <a:t>Yazılı izin alınmadan kurum içi paylaşımlar haricinde, herkese açık kaynaklarda kısmen ya da tamamen alıntı yapılamaz, hiçbir şekilde kopya edilemez, çoğaltılamaz ve yayınlanamaz.</a:t>
            </a:r>
            <a:r>
              <a:rPr lang="en-US" sz="800"/>
              <a:t> </a:t>
            </a:r>
          </a:p>
        </p:txBody>
      </p:sp>
      <p:cxnSp>
        <p:nvCxnSpPr>
          <p:cNvPr id="30" name="LineObject 29"/>
          <p:cNvCxnSpPr/>
          <p:nvPr/>
        </p:nvCxnSpPr>
        <p:spPr>
          <a:xfrm flipH="1" flipV="1">
            <a:off x="5400000" y="2275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>
            <a:spLocks noGrp="1"/>
          </p:cNvSpPr>
          <p:nvPr>
            <p:ph/>
          </p:nvPr>
        </p:nvSpPr>
        <p:spPr>
          <a:xfrm>
            <a:off x="5363999" y="1844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Yönetici Özeti</a:t>
            </a:r>
            <a:r>
              <a:rPr lang="en-US" sz="1800"/>
              <a:t> </a:t>
            </a:r>
          </a:p>
        </p:txBody>
      </p:sp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10260001" y="1854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4</a:t>
            </a:r>
            <a:r>
              <a:rPr lang="en-US" sz="1800"/>
              <a:t> </a:t>
            </a:r>
          </a:p>
        </p:txBody>
      </p:sp>
      <p:cxnSp>
        <p:nvCxnSpPr>
          <p:cNvPr id="43" name="LineObject 42"/>
          <p:cNvCxnSpPr/>
          <p:nvPr/>
        </p:nvCxnSpPr>
        <p:spPr>
          <a:xfrm flipH="1" flipV="1">
            <a:off x="5418000" y="279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>
            <a:spLocks noGrp="1"/>
          </p:cNvSpPr>
          <p:nvPr>
            <p:ph/>
          </p:nvPr>
        </p:nvSpPr>
        <p:spPr>
          <a:xfrm>
            <a:off x="5363999" y="236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Takipçi İstatistikleri</a:t>
            </a:r>
            <a:r>
              <a:rPr lang="en-US" sz="1800"/>
              <a:t> </a:t>
            </a:r>
          </a:p>
        </p:txBody>
      </p:sp>
      <p:sp>
        <p:nvSpPr>
          <p:cNvPr id="50" name="TextBox 49"/>
          <p:cNvSpPr>
            <a:spLocks noGrp="1"/>
          </p:cNvSpPr>
          <p:nvPr>
            <p:ph/>
          </p:nvPr>
        </p:nvSpPr>
        <p:spPr>
          <a:xfrm>
            <a:off x="10277999" y="237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7</a:t>
            </a:r>
            <a:r>
              <a:rPr lang="en-US" sz="1800"/>
              <a:t> </a:t>
            </a:r>
          </a:p>
        </p:txBody>
      </p:sp>
      <p:cxnSp>
        <p:nvCxnSpPr>
          <p:cNvPr id="56" name="LineObject 55"/>
          <p:cNvCxnSpPr/>
          <p:nvPr/>
        </p:nvCxnSpPr>
        <p:spPr>
          <a:xfrm flipH="1" flipV="1">
            <a:off x="5418000" y="333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>
            <a:spLocks noGrp="1"/>
          </p:cNvSpPr>
          <p:nvPr>
            <p:ph/>
          </p:nvPr>
        </p:nvSpPr>
        <p:spPr>
          <a:xfrm>
            <a:off x="5363999" y="290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Büyüme İstatistikleri</a:t>
            </a:r>
            <a:r>
              <a:rPr lang="en-US" sz="1800"/>
              <a:t> </a:t>
            </a:r>
          </a:p>
        </p:txBody>
      </p:sp>
      <p:sp>
        <p:nvSpPr>
          <p:cNvPr id="63" name="TextBox 62"/>
          <p:cNvSpPr>
            <a:spLocks noGrp="1"/>
          </p:cNvSpPr>
          <p:nvPr>
            <p:ph/>
          </p:nvPr>
        </p:nvSpPr>
        <p:spPr>
          <a:xfrm>
            <a:off x="10277999" y="291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10</a:t>
            </a:r>
            <a:r>
              <a:rPr lang="en-US" sz="1800"/>
              <a:t> </a:t>
            </a:r>
          </a:p>
        </p:txBody>
      </p:sp>
      <p:cxnSp>
        <p:nvCxnSpPr>
          <p:cNvPr id="69" name="LineObject 68"/>
          <p:cNvCxnSpPr/>
          <p:nvPr/>
        </p:nvCxnSpPr>
        <p:spPr>
          <a:xfrm flipH="1" flipV="1">
            <a:off x="5418000" y="387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5363999" y="344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İleti Verileri</a:t>
            </a:r>
            <a:r>
              <a:rPr lang="en-US" sz="18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10277999" y="345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13</a:t>
            </a:r>
            <a:r>
              <a:rPr lang="en-US" sz="1800"/>
              <a:t> </a:t>
            </a:r>
          </a:p>
        </p:txBody>
      </p:sp>
      <p:cxnSp>
        <p:nvCxnSpPr>
          <p:cNvPr id="82" name="LineObject 81"/>
          <p:cNvCxnSpPr/>
          <p:nvPr/>
        </p:nvCxnSpPr>
        <p:spPr>
          <a:xfrm flipH="1" flipV="1">
            <a:off x="5418000" y="441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>
            <a:spLocks noGrp="1"/>
          </p:cNvSpPr>
          <p:nvPr>
            <p:ph/>
          </p:nvPr>
        </p:nvSpPr>
        <p:spPr>
          <a:xfrm>
            <a:off x="5363999" y="3986476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En Başarılı İletiler</a:t>
            </a:r>
            <a:r>
              <a:rPr lang="en-US" sz="1800"/>
              <a:t> </a:t>
            </a:r>
          </a:p>
        </p:txBody>
      </p:sp>
      <p:sp>
        <p:nvSpPr>
          <p:cNvPr id="89" name="TextBox 88"/>
          <p:cNvSpPr>
            <a:spLocks noGrp="1"/>
          </p:cNvSpPr>
          <p:nvPr>
            <p:ph/>
          </p:nvPr>
        </p:nvSpPr>
        <p:spPr>
          <a:xfrm>
            <a:off x="10277999" y="399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1800"/>
              <a:t> </a:t>
            </a:r>
          </a:p>
        </p:txBody>
      </p:sp>
      <p:cxnSp>
        <p:nvCxnSpPr>
          <p:cNvPr id="95" name="LineObject 94"/>
          <p:cNvCxnSpPr/>
          <p:nvPr/>
        </p:nvCxnSpPr>
        <p:spPr>
          <a:xfrm flipH="1" flipV="1">
            <a:off x="5418000" y="495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>
            <a:spLocks noGrp="1"/>
          </p:cNvSpPr>
          <p:nvPr>
            <p:ph/>
          </p:nvPr>
        </p:nvSpPr>
        <p:spPr>
          <a:xfrm>
            <a:off x="5363999" y="4536000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Etkileşim Performansı</a:t>
            </a:r>
            <a:r>
              <a:rPr lang="en-US" sz="1800"/>
              <a:t> </a:t>
            </a:r>
          </a:p>
        </p:txBody>
      </p:sp>
      <p:sp>
        <p:nvSpPr>
          <p:cNvPr id="102" name="TextBox 101"/>
          <p:cNvSpPr>
            <a:spLocks noGrp="1"/>
          </p:cNvSpPr>
          <p:nvPr>
            <p:ph/>
          </p:nvPr>
        </p:nvSpPr>
        <p:spPr>
          <a:xfrm>
            <a:off x="10277999" y="453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26</a:t>
            </a:r>
            <a:r>
              <a:rPr lang="en-US" sz="1800"/>
              <a:t> </a:t>
            </a:r>
          </a:p>
        </p:txBody>
      </p:sp>
      <p:cxnSp>
        <p:nvCxnSpPr>
          <p:cNvPr id="108" name="LineObject 107"/>
          <p:cNvCxnSpPr/>
          <p:nvPr/>
        </p:nvCxnSpPr>
        <p:spPr>
          <a:xfrm flipH="1" flipV="1">
            <a:off x="5418000" y="549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>
            <a:spLocks noGrp="1"/>
          </p:cNvSpPr>
          <p:nvPr>
            <p:ph/>
          </p:nvPr>
        </p:nvSpPr>
        <p:spPr>
          <a:xfrm>
            <a:off x="5363999" y="5076000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Sektör Liderleriyle Kıyaslama</a:t>
            </a:r>
            <a:r>
              <a:rPr lang="en-US" sz="1800"/>
              <a:t> </a:t>
            </a:r>
          </a:p>
        </p:txBody>
      </p:sp>
      <p:sp>
        <p:nvSpPr>
          <p:cNvPr id="115" name="TextBox 114"/>
          <p:cNvSpPr>
            <a:spLocks noGrp="1"/>
          </p:cNvSpPr>
          <p:nvPr>
            <p:ph/>
          </p:nvPr>
        </p:nvSpPr>
        <p:spPr>
          <a:xfrm>
            <a:off x="10277999" y="507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33</a:t>
            </a:r>
            <a:r>
              <a:rPr lang="en-US" sz="1800"/>
              <a:t> </a:t>
            </a:r>
          </a:p>
        </p:txBody>
      </p:sp>
      <p:cxnSp>
        <p:nvCxnSpPr>
          <p:cNvPr id="121" name="LineObject 120"/>
          <p:cNvCxnSpPr/>
          <p:nvPr/>
        </p:nvCxnSpPr>
        <p:spPr>
          <a:xfrm flipH="1" flipV="1">
            <a:off x="5418000" y="6037238"/>
            <a:ext cx="5616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5363999" y="5616000"/>
            <a:ext cx="486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SocialBrands Performansı</a:t>
            </a:r>
            <a:r>
              <a:rPr lang="en-US" sz="1800"/>
              <a:t> </a:t>
            </a:r>
          </a:p>
        </p:txBody>
      </p:sp>
      <p:sp>
        <p:nvSpPr>
          <p:cNvPr id="128" name="TextBox 127"/>
          <p:cNvSpPr>
            <a:spLocks noGrp="1"/>
          </p:cNvSpPr>
          <p:nvPr>
            <p:ph/>
          </p:nvPr>
        </p:nvSpPr>
        <p:spPr>
          <a:xfrm>
            <a:off x="10277999" y="5616000"/>
            <a:ext cx="720000" cy="36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372C44">
</a:srgbClr>
                </a:solidFill>
                <a:latin typeface="Arial"/>
              </a:rPr>
              <a:t>37</a:t>
            </a:r>
            <a:r>
              <a:rPr lang="en-US" sz="1800"/>
              <a:t> </a:t>
            </a:r>
          </a:p>
        </p:txBody>
      </p:sp>
      <p:sp>
        <p:nvSpPr>
          <p:cNvPr id="134" name="TextBox 13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</a:t>
            </a:r>
            <a:r>
              <a:rPr lang="en-US" sz="1800"/>
              <a:t> </a:t>
            </a:r>
          </a:p>
        </p:txBody>
      </p:sp>
      <p:pic>
        <p:nvPicPr>
          <p:cNvPr id="140" name="Picture140" descr="image5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http://www.twitter.com/HyundaiTurkiye/status/1273165792624947201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Çevre dostu teknolojilerimizle otuz yıldır hep daha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iyiye. İlk elektrikli modelimizle yola çıktığımız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1990’lardan bugüne, hibrit ve hidrojen yakıt hücresi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gibi çevre dostu araçların geliştirilmesinde en ön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sıralarda yer almanın gururunu yaşıyoruz.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#Hyundai  ...</a:t>
            </a:r>
            <a:r>
              <a:rPr lang="en-US" sz="1100"/>
              <a:t> </a:t>
            </a:r>
          </a:p>
        </p:txBody>
      </p:sp>
      <p:pic>
        <p:nvPicPr>
          <p:cNvPr id="71" name="Picture71" descr="image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8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17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%0,012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8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8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8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128" name="Picture128" descr="image85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17 Haziran 2020 11:09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http://www.twitter.com/HyundaiTurkiye/status/1268828146180206593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“Duygusal Sportiflik” tasarım felsefesimizi yansıtan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çevre dostu elektrikli modelimiz Prophecy EV ile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Dünya Çevre Günü’nüzü kutlarız.  #Hyundai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#DünyaÇevreGünü   pic.twitter.com/BiyfXXwAXW</a:t>
            </a:r>
            <a:r>
              <a:rPr lang="en-US" sz="1100"/>
              <a:t> </a:t>
            </a:r>
          </a:p>
        </p:txBody>
      </p:sp>
      <p:pic>
        <p:nvPicPr>
          <p:cNvPr id="155" name="Picture155" descr="image86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8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11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%0,009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88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89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90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6" name="TextBox 205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212" name="Picture212" descr="image91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05 Haziran 2020 11:52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http://www.twitter.com/HyundaiTurkiye/status/1267833412716507139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Santa Fe'nin 20. yaşını yeni bir modelle kutluyoruz!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🎂 Daha modern gövdesi ve lüks konfor öğeleriyle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SUV segmentinde fark yaratacak olan yeni nesil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Santa Fe, estetik tasarımıyla gelecek planlarımızın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fotoğrafını sunuyor. #Hyundai i #SantaFe e...</a:t>
            </a:r>
            <a:r>
              <a:rPr lang="en-US" sz="1100"/>
              <a:t> </a:t>
            </a:r>
          </a:p>
        </p:txBody>
      </p:sp>
      <p:pic>
        <p:nvPicPr>
          <p:cNvPr id="239" name="Picture239" descr="image92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93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11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%0,009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94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95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96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0" name="TextBox 289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296" name="Picture296" descr="image97.pn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02 Haziran 2020 18:00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20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http://www.twitter.com/HyundaiTurkiye/status/1274297760192348161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Eğer babanızla çıktıysanız her yolculuk özeldir.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Babalar Günü kutlu olsun.  #Hyundai   #babalargünü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pic.twitter.com/F0vzCADRA8</a:t>
            </a:r>
            <a:r>
              <a:rPr lang="en-US" sz="1100"/>
              <a:t> </a:t>
            </a:r>
          </a:p>
        </p:txBody>
      </p:sp>
      <p:pic>
        <p:nvPicPr>
          <p:cNvPr id="71" name="Picture71" descr="image9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1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11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%0,006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1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10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10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128" name="Picture128" descr="image104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20 Haziran 2020 14:07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http://www.twitter.com/HyundaiTurkiye/status/1274980445529219073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 @unlmtn  Merhaba, değerli görüşleriniz için çok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teşekkür ederiz.</a:t>
            </a:r>
            <a:r>
              <a:rPr lang="en-US" sz="1100"/>
              <a:t> </a:t>
            </a:r>
          </a:p>
        </p:txBody>
      </p:sp>
      <p:pic>
        <p:nvPicPr>
          <p:cNvPr id="155" name="Picture155" descr="image105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106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%0,001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107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108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109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6" name="TextBox 205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212" name="Picture212" descr="image110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22 Haziran 2020 11:20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http://www.twitter.com/HyundaiTurkiye/status/1275675749857492993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 @Aliaksoy1923  Merhaba, konuyla ilgili size en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yakın yetkili servisimiz  https://t.co/fZWpVORCl7  ile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görüşebilirsiniz.</a:t>
            </a:r>
            <a:r>
              <a:rPr lang="en-US" sz="1100"/>
              <a:t> </a:t>
            </a:r>
          </a:p>
        </p:txBody>
      </p:sp>
      <p:pic>
        <p:nvPicPr>
          <p:cNvPr id="239" name="Picture239" descr="image111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112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%0,000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113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114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115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0" name="TextBox 289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296" name="Picture296" descr="image116.pn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24 Haziran 2020 09:22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En Çok Etkileşim Alan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1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5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12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http://www.twitter.com/HyundaiTurkiye/status/1275322919107821578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 @onder__gok  Merhaba, konu hakkında size detaylı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bilgi verebilmemiz için iletişim bilgilerinizi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mesaj yoluyla paylaşmanızı rica ediyoruz.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https://t.co/3OfnmEBpTR</a:t>
            </a:r>
            <a:r>
              <a:rPr lang="en-US" sz="1100"/>
              <a:t> </a:t>
            </a:r>
          </a:p>
        </p:txBody>
      </p:sp>
      <p:pic>
        <p:nvPicPr>
          <p:cNvPr id="71" name="Picture71" descr="image1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11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%0,000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12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12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12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128" name="Picture128" descr="image12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23 Haziran 2020 10:00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http://www.twitter.com/HyundaiTurkiye/status/1274312694573740033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 @onder__gok  Merhaba, iletişim bilgilerinizi ilgili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birimlerimiz ile paylaşıyoruz. Konu ile ilgili size en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kısa sürede geri dönüş yapılacaktır.</a:t>
            </a:r>
            <a:r>
              <a:rPr lang="en-US" sz="1100"/>
              <a:t> </a:t>
            </a:r>
          </a:p>
        </p:txBody>
      </p:sp>
      <p:pic>
        <p:nvPicPr>
          <p:cNvPr id="155" name="Picture155" descr="image124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125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%0,000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126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127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128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6" name="TextBox 205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212" name="Picture212" descr="image129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20 Haziran 2020 15:06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http://www.twitter.com/HyundaiTurkiye/status/1274298736664088576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004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 @onder__gok  Merhaba, müşteri temsilcimizin en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kısa zamanda sizinle iletişime geçebilmesi için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iletişim bilgilerinizi mesaj yoluyla paylaşmanızı rica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ediyoruz.</a:t>
            </a:r>
            <a:r>
              <a:rPr lang="en-US" sz="1100"/>
              <a:t> </a:t>
            </a:r>
          </a:p>
        </p:txBody>
      </p:sp>
      <p:pic>
        <p:nvPicPr>
          <p:cNvPr id="239" name="Picture239" descr="image130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131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20666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20666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%0,000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132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133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134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0" name="TextBox 289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pic>
        <p:nvPicPr>
          <p:cNvPr id="296" name="Picture296" descr="image135.pn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20 Haziran 2020 14:11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14381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En Çok Etkileşim Alan İletiler</a:t>
            </a:r>
            <a:r>
              <a:rPr lang="en-US" sz="1200"/>
              <a:t> </a:t>
            </a:r>
          </a:p>
        </p:txBody>
      </p:sp>
      <p:pic>
        <p:nvPicPr>
          <p:cNvPr id="27" name="Picture27" descr="image13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11692762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En Başarılı İletiler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Tarihe Göre Performans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/ Etkileşim Dağılımı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3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8668762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24</a:t>
            </a:r>
            <a:r>
              <a:rPr lang="en-US" sz="1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090000" y="144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090000" y="144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090000" y="144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52" name="Picture52" descr="image1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08000" y="1605619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471619" y="1486761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Dünyanın en saygın bağımsız araştırma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kuruluşları arasında yer alan J.D Power’dan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Hyundai’ye kalite ödülü! Kalite...</a:t>
            </a:r>
            <a:r>
              <a:rPr lang="en-US" sz="900"/>
              <a:t> </a:t>
            </a:r>
          </a:p>
        </p:txBody>
      </p:sp>
      <p:pic>
        <p:nvPicPr>
          <p:cNvPr id="59" name="Picture59" descr="image14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68381" y="217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0" name="Picture60" descr="image14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21238" y="218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1" name="Picture61" descr="image14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94000" y="218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9090000" y="205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#1</a:t>
            </a:r>
            <a:r>
              <a:rPr lang="en-US" sz="1400"/>
              <a:t> </a:t>
            </a:r>
          </a:p>
        </p:txBody>
      </p:sp>
      <p:sp>
        <p:nvSpPr>
          <p:cNvPr id="68" name="TextBox 67"/>
          <p:cNvSpPr>
            <a:spLocks noGrp="1"/>
          </p:cNvSpPr>
          <p:nvPr>
            <p:ph/>
          </p:nvPr>
        </p:nvSpPr>
        <p:spPr>
          <a:xfrm>
            <a:off x="9752667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900"/>
              <a:t> </a:t>
            </a:r>
          </a:p>
        </p:txBody>
      </p:sp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0501238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900"/>
              <a:t> </a:t>
            </a:r>
          </a:p>
        </p:txBody>
      </p:sp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11261905" y="214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%0,011</a:t>
            </a:r>
            <a:r>
              <a:rPr lang="en-US" sz="900"/>
              <a:t> </a:t>
            </a:r>
          </a:p>
        </p:txBody>
      </p:sp>
      <p:cxnSp>
        <p:nvCxnSpPr>
          <p:cNvPr id="86" name="LineObject 85"/>
          <p:cNvCxnSpPr/>
          <p:nvPr/>
        </p:nvCxnSpPr>
        <p:spPr>
          <a:xfrm flipH="1" flipV="1">
            <a:off x="9144000" y="242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9090000" y="243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9090000" y="243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9090000" y="243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05" name="Picture105" descr="image14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108000" y="2595618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06" name="TextBox 105"/>
          <p:cNvSpPr>
            <a:spLocks noGrp="1"/>
          </p:cNvSpPr>
          <p:nvPr>
            <p:ph/>
          </p:nvPr>
        </p:nvSpPr>
        <p:spPr>
          <a:xfrm>
            <a:off x="9471619" y="2476762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Çevre dostu teknolojilerimizle otuz yıldır hep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daha iyiye. İlk elektrikli modelimizle yola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çıktığımız 1990’lardan...</a:t>
            </a:r>
            <a:r>
              <a:rPr lang="en-US" sz="900"/>
              <a:t> </a:t>
            </a:r>
          </a:p>
        </p:txBody>
      </p:sp>
      <p:pic>
        <p:nvPicPr>
          <p:cNvPr id="112" name="Picture112" descr="image145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568381" y="316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3" name="Picture113" descr="image146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321238" y="3178761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4" name="Picture114" descr="image147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094000" y="317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5" name="TextBox 114"/>
          <p:cNvSpPr>
            <a:spLocks noGrp="1"/>
          </p:cNvSpPr>
          <p:nvPr>
            <p:ph/>
          </p:nvPr>
        </p:nvSpPr>
        <p:spPr>
          <a:xfrm>
            <a:off x="9090000" y="304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#2</a:t>
            </a:r>
            <a:r>
              <a:rPr lang="en-US" sz="1400"/>
              <a:t> </a:t>
            </a:r>
          </a:p>
        </p:txBody>
      </p:sp>
      <p:sp>
        <p:nvSpPr>
          <p:cNvPr id="121" name="TextBox 120"/>
          <p:cNvSpPr>
            <a:spLocks noGrp="1"/>
          </p:cNvSpPr>
          <p:nvPr>
            <p:ph/>
          </p:nvPr>
        </p:nvSpPr>
        <p:spPr>
          <a:xfrm>
            <a:off x="9752667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17</a:t>
            </a:r>
            <a:r>
              <a:rPr lang="en-US" sz="900"/>
              <a:t> </a:t>
            </a:r>
          </a:p>
        </p:txBody>
      </p:sp>
      <p:sp>
        <p:nvSpPr>
          <p:cNvPr id="127" name="TextBox 126"/>
          <p:cNvSpPr>
            <a:spLocks noGrp="1"/>
          </p:cNvSpPr>
          <p:nvPr>
            <p:ph/>
          </p:nvPr>
        </p:nvSpPr>
        <p:spPr>
          <a:xfrm>
            <a:off x="10501238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900"/>
              <a:t> </a:t>
            </a:r>
          </a:p>
        </p:txBody>
      </p:sp>
      <p:sp>
        <p:nvSpPr>
          <p:cNvPr id="133" name="TextBox 132"/>
          <p:cNvSpPr>
            <a:spLocks noGrp="1"/>
          </p:cNvSpPr>
          <p:nvPr>
            <p:ph/>
          </p:nvPr>
        </p:nvSpPr>
        <p:spPr>
          <a:xfrm>
            <a:off x="11261905" y="313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%0,012</a:t>
            </a:r>
            <a:r>
              <a:rPr lang="en-US" sz="900"/>
              <a:t> </a:t>
            </a:r>
          </a:p>
        </p:txBody>
      </p:sp>
      <p:cxnSp>
        <p:nvCxnSpPr>
          <p:cNvPr id="139" name="LineObject 138"/>
          <p:cNvCxnSpPr/>
          <p:nvPr/>
        </p:nvCxnSpPr>
        <p:spPr>
          <a:xfrm flipH="1" flipV="1">
            <a:off x="9144000" y="3419143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>
            <a:spLocks noGrp="1"/>
          </p:cNvSpPr>
          <p:nvPr>
            <p:ph/>
          </p:nvPr>
        </p:nvSpPr>
        <p:spPr>
          <a:xfrm>
            <a:off x="9090000" y="342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46" name="TextBox 145"/>
          <p:cNvSpPr>
            <a:spLocks noGrp="1"/>
          </p:cNvSpPr>
          <p:nvPr>
            <p:ph/>
          </p:nvPr>
        </p:nvSpPr>
        <p:spPr>
          <a:xfrm>
            <a:off x="9090000" y="342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52" name="TextBox 151"/>
          <p:cNvSpPr>
            <a:spLocks noGrp="1"/>
          </p:cNvSpPr>
          <p:nvPr>
            <p:ph/>
          </p:nvPr>
        </p:nvSpPr>
        <p:spPr>
          <a:xfrm>
            <a:off x="9090000" y="342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58" name="Picture158" descr="image148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108000" y="3585619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9" name="TextBox 158"/>
          <p:cNvSpPr>
            <a:spLocks noGrp="1"/>
          </p:cNvSpPr>
          <p:nvPr>
            <p:ph/>
          </p:nvPr>
        </p:nvSpPr>
        <p:spPr>
          <a:xfrm>
            <a:off x="9471619" y="3466762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“Duygusal Sportiflik” tasarım felsefesimizi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yansıtan çevre dostu elektrikli modelimiz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Prophecy EV ile Dünya Çevre...</a:t>
            </a:r>
            <a:r>
              <a:rPr lang="en-US" sz="900"/>
              <a:t> </a:t>
            </a:r>
          </a:p>
        </p:txBody>
      </p:sp>
      <p:pic>
        <p:nvPicPr>
          <p:cNvPr id="165" name="Picture165" descr="image149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9568381" y="415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6" name="Picture166" descr="image150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321238" y="416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7" name="Picture167" descr="image15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1094000" y="416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8" name="TextBox 167"/>
          <p:cNvSpPr>
            <a:spLocks noGrp="1"/>
          </p:cNvSpPr>
          <p:nvPr>
            <p:ph/>
          </p:nvPr>
        </p:nvSpPr>
        <p:spPr>
          <a:xfrm>
            <a:off x="9090000" y="403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#3</a:t>
            </a:r>
            <a:r>
              <a:rPr lang="en-US" sz="1400"/>
              <a:t> </a:t>
            </a:r>
          </a:p>
        </p:txBody>
      </p:sp>
      <p:sp>
        <p:nvSpPr>
          <p:cNvPr id="174" name="TextBox 173"/>
          <p:cNvSpPr>
            <a:spLocks noGrp="1"/>
          </p:cNvSpPr>
          <p:nvPr>
            <p:ph/>
          </p:nvPr>
        </p:nvSpPr>
        <p:spPr>
          <a:xfrm>
            <a:off x="9752667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11</a:t>
            </a:r>
            <a:r>
              <a:rPr lang="en-US" sz="900"/>
              <a:t> </a:t>
            </a:r>
          </a:p>
        </p:txBody>
      </p:sp>
      <p:sp>
        <p:nvSpPr>
          <p:cNvPr id="180" name="TextBox 179"/>
          <p:cNvSpPr>
            <a:spLocks noGrp="1"/>
          </p:cNvSpPr>
          <p:nvPr>
            <p:ph/>
          </p:nvPr>
        </p:nvSpPr>
        <p:spPr>
          <a:xfrm>
            <a:off x="10501238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900"/>
              <a:t> </a:t>
            </a:r>
          </a:p>
        </p:txBody>
      </p:sp>
      <p:sp>
        <p:nvSpPr>
          <p:cNvPr id="186" name="TextBox 185"/>
          <p:cNvSpPr>
            <a:spLocks noGrp="1"/>
          </p:cNvSpPr>
          <p:nvPr>
            <p:ph/>
          </p:nvPr>
        </p:nvSpPr>
        <p:spPr>
          <a:xfrm>
            <a:off x="11261905" y="412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%0,009</a:t>
            </a:r>
            <a:r>
              <a:rPr lang="en-US" sz="900"/>
              <a:t> </a:t>
            </a:r>
          </a:p>
        </p:txBody>
      </p:sp>
      <p:cxnSp>
        <p:nvCxnSpPr>
          <p:cNvPr id="192" name="LineObject 191"/>
          <p:cNvCxnSpPr/>
          <p:nvPr/>
        </p:nvCxnSpPr>
        <p:spPr>
          <a:xfrm flipH="1" flipV="1">
            <a:off x="9144000" y="4409143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>
            <a:spLocks noGrp="1"/>
          </p:cNvSpPr>
          <p:nvPr>
            <p:ph/>
          </p:nvPr>
        </p:nvSpPr>
        <p:spPr>
          <a:xfrm>
            <a:off x="9090000" y="441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99" name="TextBox 198"/>
          <p:cNvSpPr>
            <a:spLocks noGrp="1"/>
          </p:cNvSpPr>
          <p:nvPr>
            <p:ph/>
          </p:nvPr>
        </p:nvSpPr>
        <p:spPr>
          <a:xfrm>
            <a:off x="9090000" y="441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05" name="TextBox 204"/>
          <p:cNvSpPr>
            <a:spLocks noGrp="1"/>
          </p:cNvSpPr>
          <p:nvPr>
            <p:ph/>
          </p:nvPr>
        </p:nvSpPr>
        <p:spPr>
          <a:xfrm>
            <a:off x="9090000" y="441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11" name="Picture211" descr="image152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9108000" y="4575619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12" name="TextBox 211"/>
          <p:cNvSpPr>
            <a:spLocks noGrp="1"/>
          </p:cNvSpPr>
          <p:nvPr>
            <p:ph/>
          </p:nvPr>
        </p:nvSpPr>
        <p:spPr>
          <a:xfrm>
            <a:off x="9471619" y="4456762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Santa Fe'nin 20. yaşını yeni bir modelle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kutluyoruz! 🎂 Daha modern gövdesi ve lüks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konfor öğeleriyle SUV segmentinde...</a:t>
            </a:r>
            <a:r>
              <a:rPr lang="en-US" sz="900"/>
              <a:t> </a:t>
            </a:r>
          </a:p>
        </p:txBody>
      </p:sp>
      <p:pic>
        <p:nvPicPr>
          <p:cNvPr id="218" name="Picture218" descr="image153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9568381" y="514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19" name="Picture219" descr="image154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0321238" y="515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0" name="Picture220" descr="image155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094000" y="515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1" name="TextBox 220"/>
          <p:cNvSpPr>
            <a:spLocks noGrp="1"/>
          </p:cNvSpPr>
          <p:nvPr>
            <p:ph/>
          </p:nvPr>
        </p:nvSpPr>
        <p:spPr>
          <a:xfrm>
            <a:off x="9090000" y="502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#4</a:t>
            </a:r>
            <a:r>
              <a:rPr lang="en-US" sz="14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9752667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11</a:t>
            </a:r>
            <a:r>
              <a:rPr lang="en-US" sz="9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10501238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</a:t>
            </a:r>
            <a:r>
              <a:rPr lang="en-US" sz="900"/>
              <a:t> </a:t>
            </a:r>
          </a:p>
        </p:txBody>
      </p:sp>
      <p:sp>
        <p:nvSpPr>
          <p:cNvPr id="239" name="TextBox 238"/>
          <p:cNvSpPr>
            <a:spLocks noGrp="1"/>
          </p:cNvSpPr>
          <p:nvPr>
            <p:ph/>
          </p:nvPr>
        </p:nvSpPr>
        <p:spPr>
          <a:xfrm>
            <a:off x="11261905" y="511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%0,009</a:t>
            </a:r>
            <a:r>
              <a:rPr lang="en-US" sz="900"/>
              <a:t> </a:t>
            </a:r>
          </a:p>
        </p:txBody>
      </p:sp>
      <p:cxnSp>
        <p:nvCxnSpPr>
          <p:cNvPr id="245" name="LineObject 244"/>
          <p:cNvCxnSpPr/>
          <p:nvPr/>
        </p:nvCxnSpPr>
        <p:spPr>
          <a:xfrm flipH="1" flipV="1">
            <a:off x="9144000" y="539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>
            <a:spLocks noGrp="1"/>
          </p:cNvSpPr>
          <p:nvPr>
            <p:ph/>
          </p:nvPr>
        </p:nvSpPr>
        <p:spPr>
          <a:xfrm>
            <a:off x="9090000" y="540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2" name="TextBox 251"/>
          <p:cNvSpPr>
            <a:spLocks noGrp="1"/>
          </p:cNvSpPr>
          <p:nvPr>
            <p:ph/>
          </p:nvPr>
        </p:nvSpPr>
        <p:spPr>
          <a:xfrm>
            <a:off x="9090000" y="540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8" name="TextBox 257"/>
          <p:cNvSpPr>
            <a:spLocks noGrp="1"/>
          </p:cNvSpPr>
          <p:nvPr>
            <p:ph/>
          </p:nvPr>
        </p:nvSpPr>
        <p:spPr>
          <a:xfrm>
            <a:off x="9090000" y="5400000"/>
            <a:ext cx="2880000" cy="99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64" name="Picture264" descr="image156.pn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9108000" y="5565619"/>
            <a:ext cx="360000" cy="36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65" name="TextBox 264"/>
          <p:cNvSpPr>
            <a:spLocks noGrp="1"/>
          </p:cNvSpPr>
          <p:nvPr>
            <p:ph/>
          </p:nvPr>
        </p:nvSpPr>
        <p:spPr>
          <a:xfrm>
            <a:off x="9471619" y="5446761"/>
            <a:ext cx="2440762" cy="597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Eğer babanızla çıktıysanız her yolculuk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özeldir. Babalar Günü kutlu olsun.  #Hyundai</a:t>
            </a:r>
            <a:r>
              <a:rPr lang="en-US" sz="900"/>
              <a:t> </a:t>
            </a:r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#babalargünü  ...</a:t>
            </a:r>
            <a:r>
              <a:rPr lang="en-US" sz="900"/>
              <a:t> </a:t>
            </a:r>
          </a:p>
        </p:txBody>
      </p:sp>
      <p:pic>
        <p:nvPicPr>
          <p:cNvPr id="271" name="Picture271" descr="image157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9568381" y="6138190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2" name="Picture272" descr="image158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0321238" y="6148762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3" name="Picture273" descr="image159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094000" y="6141619"/>
            <a:ext cx="165619" cy="165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74" name="TextBox 273"/>
          <p:cNvSpPr>
            <a:spLocks noGrp="1"/>
          </p:cNvSpPr>
          <p:nvPr>
            <p:ph/>
          </p:nvPr>
        </p:nvSpPr>
        <p:spPr>
          <a:xfrm>
            <a:off x="9090000" y="6019428"/>
            <a:ext cx="399619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#5</a:t>
            </a:r>
            <a:r>
              <a:rPr lang="en-US" sz="1400"/>
              <a:t> </a:t>
            </a:r>
          </a:p>
        </p:txBody>
      </p:sp>
      <p:sp>
        <p:nvSpPr>
          <p:cNvPr id="280" name="TextBox 279"/>
          <p:cNvSpPr>
            <a:spLocks noGrp="1"/>
          </p:cNvSpPr>
          <p:nvPr>
            <p:ph/>
          </p:nvPr>
        </p:nvSpPr>
        <p:spPr>
          <a:xfrm>
            <a:off x="9752667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11</a:t>
            </a:r>
            <a:r>
              <a:rPr lang="en-US" sz="900"/>
              <a:t> </a:t>
            </a:r>
          </a:p>
        </p:txBody>
      </p:sp>
      <p:sp>
        <p:nvSpPr>
          <p:cNvPr id="286" name="TextBox 285"/>
          <p:cNvSpPr>
            <a:spLocks noGrp="1"/>
          </p:cNvSpPr>
          <p:nvPr>
            <p:ph/>
          </p:nvPr>
        </p:nvSpPr>
        <p:spPr>
          <a:xfrm>
            <a:off x="10501238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0</a:t>
            </a:r>
            <a:r>
              <a:rPr lang="en-US" sz="900"/>
              <a:t> </a:t>
            </a:r>
          </a:p>
        </p:txBody>
      </p:sp>
      <p:sp>
        <p:nvSpPr>
          <p:cNvPr id="292" name="TextBox 291"/>
          <p:cNvSpPr>
            <a:spLocks noGrp="1"/>
          </p:cNvSpPr>
          <p:nvPr>
            <p:ph/>
          </p:nvPr>
        </p:nvSpPr>
        <p:spPr>
          <a:xfrm>
            <a:off x="11261905" y="6109238"/>
            <a:ext cx="540000" cy="23038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900" b="0" i="0" smtClean="0">
                <a:solidFill>
                  <a:srgbClr val="372C44">
</a:srgbClr>
                </a:solidFill>
                <a:latin typeface="Arial"/>
              </a:rPr>
              <a:t>%0,006</a:t>
            </a:r>
            <a:r>
              <a:rPr lang="en-US" sz="900"/>
              <a:t> </a:t>
            </a:r>
          </a:p>
        </p:txBody>
      </p:sp>
      <p:cxnSp>
        <p:nvCxnSpPr>
          <p:cNvPr id="298" name="LineObject 297"/>
          <p:cNvCxnSpPr/>
          <p:nvPr/>
        </p:nvCxnSpPr>
        <p:spPr>
          <a:xfrm flipH="1" flipV="1">
            <a:off x="9144000" y="6389142"/>
            <a:ext cx="2833238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Etkileşim Verileri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Twitter hesabı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için İletiler, İleti Türleri, Beğeni ve Retweet detaylarına dair verilerin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70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3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73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Beğeni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Hyundai Türkiye Twitter hesabının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paylaştığı 19 ileti, toplam 70 beğeni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Retweet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Hyundai Türkiye Twitter hesabının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paylaştığı 19 ileti, toplam 3 retweet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aldı.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Toplam Etkileşim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Hyundai Türkiye Twitter hesabının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paylaştığı 19 ileti, toplam 73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 aldı.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6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6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6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16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Etkileşimler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Etkileşim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879238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70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386762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İletilerin Toplam Beğeni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3704381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4154381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İletilerin Toplam Retweet Sayısı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5562000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73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6080381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İletilerin Toplam Etkileşim Sayısı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6303619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4377619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2613619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82" name="Picture82" descr="image16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81238" y="1440000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3" name="Picture83" descr="image167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81238" y="3276000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4" name="Picture84" descr="image16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81238" y="5162381"/>
            <a:ext cx="432000" cy="43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5" name="FastReport.ShapeObject 84"/>
          <p:cNvSpPr>
            <a:spLocks noGrp="1"/>
          </p:cNvSpPr>
          <p:nvPr>
            <p:ph/>
          </p:nvPr>
        </p:nvSpPr>
        <p:spPr>
          <a:xfrm>
            <a:off x="10429238" y="1591238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93" name="FastReport.ShapeObject 92"/>
          <p:cNvSpPr>
            <a:spLocks noGrp="1"/>
          </p:cNvSpPr>
          <p:nvPr>
            <p:ph/>
          </p:nvPr>
        </p:nvSpPr>
        <p:spPr>
          <a:xfrm>
            <a:off x="10429238" y="3412762"/>
            <a:ext cx="180000" cy="180000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1" name="TextBox 100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35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İletileri ve Etkileşim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708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Türlere Göre İleti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3708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4168762" y="1141238"/>
            <a:ext cx="3708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İletilere Göre Etkileşim</a:t>
            </a:r>
            <a:r>
              <a:rPr lang="en-US" sz="1200"/>
              <a:t> </a:t>
            </a:r>
          </a:p>
        </p:txBody>
      </p:sp>
      <p:pic>
        <p:nvPicPr>
          <p:cNvPr id="34" name="Picture34" descr="image17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8762" y="1418380"/>
            <a:ext cx="3708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5" name="TextBox 34"/>
          <p:cNvSpPr>
            <a:spLocks noGrp="1"/>
          </p:cNvSpPr>
          <p:nvPr>
            <p:ph/>
          </p:nvPr>
        </p:nvSpPr>
        <p:spPr>
          <a:xfrm>
            <a:off x="8161238" y="1141238"/>
            <a:ext cx="3708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Başına Ortalama Etkileşim</a:t>
            </a:r>
            <a:r>
              <a:rPr lang="en-US" sz="1200"/>
              <a:t> </a:t>
            </a:r>
          </a:p>
        </p:txBody>
      </p:sp>
      <p:pic>
        <p:nvPicPr>
          <p:cNvPr id="41" name="Picture41" descr="image17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0381" y="1418380"/>
            <a:ext cx="3708000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27</a:t>
            </a:r>
            <a:r>
              <a:rPr lang="en-US" sz="18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291619" y="6570000"/>
            <a:ext cx="942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Türlere Göre İleti Sayısı, her türde paylaşılan ileti adedini sektördeki ortalama ile kıyaslar. Etkileşim Sayısı iletilere gelen Beğeni ve Retwet sayılarının toplamıdır.</a:t>
            </a:r>
            <a:r>
              <a:rPr lang="en-US" sz="9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 Dağılımı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Toplam Etkileşim ve Sektör</a:t>
            </a:r>
            <a:r>
              <a:rPr lang="en-US" sz="1200"/>
              <a:t> </a:t>
            </a:r>
          </a:p>
        </p:txBody>
      </p:sp>
      <p:pic>
        <p:nvPicPr>
          <p:cNvPr id="27" name="Picture27" descr="image1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760380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73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203238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Etkileşim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3081619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1.980,6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528000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Marka Başı Ort. Etkileşim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4510762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3,8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946381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İleti Başı Etkileşim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889619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82,2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6328762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Ort. İleti Başı Etkileşim</a:t>
            </a:r>
            <a:r>
              <a:rPr lang="en-US" sz="1000"/>
              <a:t> </a:t>
            </a:r>
          </a:p>
        </p:txBody>
      </p:sp>
      <p:pic>
        <p:nvPicPr>
          <p:cNvPr id="76" name="Picture76" descr="image17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38000" y="1296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7" name="Picture77" descr="image17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38000" y="2613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8" name="Picture78" descr="image177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38000" y="4035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9" name="Picture79" descr="image17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38000" y="5418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255619" y="3956381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Başı Etkileşim ve Sektör</a:t>
            </a:r>
            <a:r>
              <a:rPr lang="en-US" sz="1200"/>
              <a:t> </a:t>
            </a:r>
          </a:p>
        </p:txBody>
      </p:sp>
      <p:pic>
        <p:nvPicPr>
          <p:cNvPr id="86" name="Picture86" descr="image179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9238" y="4238285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FastReport.ShapeObject 86"/>
          <p:cNvSpPr>
            <a:spLocks noGrp="1"/>
          </p:cNvSpPr>
          <p:nvPr>
            <p:ph/>
          </p:nvPr>
        </p:nvSpPr>
        <p:spPr>
          <a:xfrm>
            <a:off x="10414762" y="1458000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95" name="FastReport.ShapeObject 94"/>
          <p:cNvSpPr>
            <a:spLocks noGrp="1"/>
          </p:cNvSpPr>
          <p:nvPr>
            <p:ph/>
          </p:nvPr>
        </p:nvSpPr>
        <p:spPr>
          <a:xfrm>
            <a:off x="10414762" y="2775619"/>
            <a:ext cx="180000" cy="180000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03" name="FastReport.ShapeObject 102"/>
          <p:cNvSpPr>
            <a:spLocks noGrp="1"/>
          </p:cNvSpPr>
          <p:nvPr>
            <p:ph/>
          </p:nvPr>
        </p:nvSpPr>
        <p:spPr>
          <a:xfrm>
            <a:off x="10414762" y="4197619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1" name="FastReport.ShapeObject 110"/>
          <p:cNvSpPr>
            <a:spLocks noGrp="1"/>
          </p:cNvSpPr>
          <p:nvPr>
            <p:ph/>
          </p:nvPr>
        </p:nvSpPr>
        <p:spPr>
          <a:xfrm>
            <a:off x="10414762" y="5580000"/>
            <a:ext cx="180000" cy="180000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19" name="TextBox 118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 Dağılımı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573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İleti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18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568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979238" y="1378762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24,1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979238" y="1940381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Ortalaması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979238" y="2833238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79,0</a:t>
            </a:r>
            <a:r>
              <a:rPr lang="en-US" sz="28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979238" y="3394762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Başı Beğeni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979238" y="4287619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3,2</a:t>
            </a:r>
            <a:r>
              <a:rPr lang="en-US" sz="28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979238" y="4849238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Başı Retweet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979238" y="5796000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82,2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979238" y="6303619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İleti Başı Etkileşim</a:t>
            </a:r>
            <a:r>
              <a:rPr lang="en-US" sz="1000"/>
              <a:t> </a:t>
            </a:r>
          </a:p>
        </p:txBody>
      </p:sp>
      <p:pic>
        <p:nvPicPr>
          <p:cNvPr id="76" name="Picture76" descr="image18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88762" y="1407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7" name="Picture77" descr="image18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88762" y="2872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8" name="Picture78" descr="image18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388762" y="4330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9" name="Picture79" descr="image185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88762" y="5796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6998381" y="1378762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19</a:t>
            </a:r>
            <a:r>
              <a:rPr lang="en-US" sz="2800"/>
              <a:t> </a:t>
            </a:r>
          </a:p>
        </p:txBody>
      </p:sp>
      <p:sp>
        <p:nvSpPr>
          <p:cNvPr id="86" name="TextBox 85"/>
          <p:cNvSpPr>
            <a:spLocks noGrp="1"/>
          </p:cNvSpPr>
          <p:nvPr>
            <p:ph/>
          </p:nvPr>
        </p:nvSpPr>
        <p:spPr>
          <a:xfrm>
            <a:off x="6998381" y="1940381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İleti Sayısı</a:t>
            </a:r>
            <a:r>
              <a:rPr lang="en-US" sz="1000"/>
              <a:t> </a:t>
            </a:r>
          </a:p>
        </p:txBody>
      </p:sp>
      <p:sp>
        <p:nvSpPr>
          <p:cNvPr id="92" name="TextBox 91"/>
          <p:cNvSpPr>
            <a:spLocks noGrp="1"/>
          </p:cNvSpPr>
          <p:nvPr>
            <p:ph/>
          </p:nvPr>
        </p:nvSpPr>
        <p:spPr>
          <a:xfrm>
            <a:off x="6998381" y="2833238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3,7</a:t>
            </a:r>
            <a:r>
              <a:rPr lang="en-US" sz="2800"/>
              <a:t> </a:t>
            </a:r>
          </a:p>
        </p:txBody>
      </p:sp>
      <p:sp>
        <p:nvSpPr>
          <p:cNvPr id="98" name="TextBox 97"/>
          <p:cNvSpPr>
            <a:spLocks noGrp="1"/>
          </p:cNvSpPr>
          <p:nvPr>
            <p:ph/>
          </p:nvPr>
        </p:nvSpPr>
        <p:spPr>
          <a:xfrm>
            <a:off x="6998381" y="3394762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Başı Beğeni</a:t>
            </a:r>
            <a:r>
              <a:rPr lang="en-US" sz="1000"/>
              <a:t> </a:t>
            </a:r>
          </a:p>
        </p:txBody>
      </p:sp>
      <p:sp>
        <p:nvSpPr>
          <p:cNvPr id="104" name="TextBox 103"/>
          <p:cNvSpPr>
            <a:spLocks noGrp="1"/>
          </p:cNvSpPr>
          <p:nvPr>
            <p:ph/>
          </p:nvPr>
        </p:nvSpPr>
        <p:spPr>
          <a:xfrm>
            <a:off x="6998381" y="4287619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0,2</a:t>
            </a:r>
            <a:r>
              <a:rPr lang="en-US" sz="2800"/>
              <a:t> </a:t>
            </a:r>
          </a:p>
        </p:txBody>
      </p:sp>
      <p:sp>
        <p:nvSpPr>
          <p:cNvPr id="110" name="TextBox 109"/>
          <p:cNvSpPr>
            <a:spLocks noGrp="1"/>
          </p:cNvSpPr>
          <p:nvPr>
            <p:ph/>
          </p:nvPr>
        </p:nvSpPr>
        <p:spPr>
          <a:xfrm>
            <a:off x="6998381" y="4849238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 Başı Retweet</a:t>
            </a:r>
            <a:r>
              <a:rPr lang="en-US" sz="1000"/>
              <a:t> </a:t>
            </a:r>
          </a:p>
        </p:txBody>
      </p:sp>
      <p:sp>
        <p:nvSpPr>
          <p:cNvPr id="116" name="TextBox 115"/>
          <p:cNvSpPr>
            <a:spLocks noGrp="1"/>
          </p:cNvSpPr>
          <p:nvPr>
            <p:ph/>
          </p:nvPr>
        </p:nvSpPr>
        <p:spPr>
          <a:xfrm>
            <a:off x="6998381" y="5796000"/>
            <a:ext cx="1958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3,8</a:t>
            </a:r>
            <a:r>
              <a:rPr lang="en-US" sz="2800"/>
              <a:t> </a:t>
            </a:r>
          </a:p>
        </p:txBody>
      </p:sp>
      <p:sp>
        <p:nvSpPr>
          <p:cNvPr id="122" name="TextBox 121"/>
          <p:cNvSpPr>
            <a:spLocks noGrp="1"/>
          </p:cNvSpPr>
          <p:nvPr>
            <p:ph/>
          </p:nvPr>
        </p:nvSpPr>
        <p:spPr>
          <a:xfrm>
            <a:off x="6998381" y="6303619"/>
            <a:ext cx="1958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İleti Başı Etkileşim</a:t>
            </a:r>
            <a:r>
              <a:rPr lang="en-US" sz="1000"/>
              <a:t> </a:t>
            </a:r>
          </a:p>
        </p:txBody>
      </p:sp>
      <p:pic>
        <p:nvPicPr>
          <p:cNvPr id="128" name="Picture128" descr="image186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368381" y="1407619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9" name="Picture129" descr="image187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368381" y="2872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0" name="Picture130" descr="image188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368381" y="4330762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1" name="Picture131" descr="image189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368381" y="5796000"/>
            <a:ext cx="504000" cy="50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2" name="FastReport.ShapeObject 131"/>
          <p:cNvSpPr>
            <a:spLocks noGrp="1"/>
          </p:cNvSpPr>
          <p:nvPr>
            <p:ph/>
          </p:nvPr>
        </p:nvSpPr>
        <p:spPr>
          <a:xfrm>
            <a:off x="6566380" y="3441619"/>
            <a:ext cx="180000" cy="180000"/>
          </a:xfrm>
          <a:prstGeom prst="ellipse">
            <a:avLst/>
          </a:prstGeom>
          <a:solidFill>
            <a:srgbClr val="54D1E0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0" name="FastReport.ShapeObject 139"/>
          <p:cNvSpPr>
            <a:spLocks noGrp="1"/>
          </p:cNvSpPr>
          <p:nvPr>
            <p:ph/>
          </p:nvPr>
        </p:nvSpPr>
        <p:spPr>
          <a:xfrm>
            <a:off x="6566380" y="4892381"/>
            <a:ext cx="180000" cy="180000"/>
          </a:xfrm>
          <a:prstGeom prst="ellipse">
            <a:avLst/>
          </a:prstGeom>
          <a:solidFill>
            <a:srgbClr val="AD66AC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8" name="FastReport.ShapeObject 147"/>
          <p:cNvSpPr>
            <a:spLocks noGrp="1"/>
          </p:cNvSpPr>
          <p:nvPr>
            <p:ph/>
          </p:nvPr>
        </p:nvSpPr>
        <p:spPr>
          <a:xfrm>
            <a:off x="9568762" y="3441619"/>
            <a:ext cx="180000" cy="180000"/>
          </a:xfrm>
          <a:prstGeom prst="ellipse">
            <a:avLst/>
          </a:prstGeom>
          <a:solidFill>
            <a:srgbClr val="B6E7EF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56" name="FastReport.ShapeObject 155"/>
          <p:cNvSpPr>
            <a:spLocks noGrp="1"/>
          </p:cNvSpPr>
          <p:nvPr>
            <p:ph/>
          </p:nvPr>
        </p:nvSpPr>
        <p:spPr>
          <a:xfrm>
            <a:off x="9568762" y="4892381"/>
            <a:ext cx="180000" cy="180000"/>
          </a:xfrm>
          <a:prstGeom prst="ellipse">
            <a:avLst/>
          </a:prstGeom>
          <a:solidFill>
            <a:srgbClr val="D5B0D5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4" name="TextBox 163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29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0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699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699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Hakkında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17238" y="2811619"/>
            <a:ext cx="324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Sosyal Medya Ölçümleme</a:t>
            </a:r>
            <a:r>
              <a:rPr lang="en-US" sz="14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5529619" y="2811619"/>
            <a:ext cx="3240000" cy="309619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BoomSocial Analizleri</a:t>
            </a:r>
            <a:r>
              <a:rPr lang="en-US" sz="1400"/>
              <a:t> </a:t>
            </a:r>
          </a:p>
        </p:txBody>
      </p:sp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1724381" y="3369619"/>
            <a:ext cx="3682762" cy="19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BoomSocial, markaların online içerik stratejilerini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geliştirmeleri için iç görüler sunan sosyal medya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ölçümleme, raporlama ve analiz platformudur.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Platform binlerce marka sayfasını ve hesabını, şirket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sayfalarını ve kanallarını Facebook, Twitter, Google+,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Youtube ve Instagram’da takip eder.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BoomSocial, sosyal medya performansınızı ve hayran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sayınızın büyümesini ölçmenize, etkileşimi analiz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etmenize ve içerik stratejileri geliştirmenize yardımcı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olur.</a:t>
            </a:r>
            <a:r>
              <a:rPr lang="en-US" sz="11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5529619" y="3369619"/>
            <a:ext cx="3420000" cy="19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BoomSocial Premium Raporları ve Analizleri;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sektörünüzün, markanızın ve rakiplerinizin sosyal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medya performansını analiz etmenizi ve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raporlamanızı sağlar. Analizler, markanıza ait sosyal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medya içerik ve pazarlama stratejilerinizi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geliştirecek iç görüler sunarak sizin için değer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yaratır. Analizler, slaytları kendinize ait sunulara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aktarmanıza olanak tanıyan Microsoft PowerPoint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formatında hazırlanır.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Sektörlerin ve markaların sosyal medya kanallarına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özel analizlerini online olarak satın alabilirsiniz.</a:t>
            </a:r>
            <a:r>
              <a:rPr lang="en-US" sz="11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</a:t>
            </a:r>
            <a:r>
              <a:rPr lang="en-US" sz="1800"/>
              <a:t> </a:t>
            </a:r>
          </a:p>
        </p:txBody>
      </p:sp>
      <p:pic>
        <p:nvPicPr>
          <p:cNvPr id="54" name="Picture54" descr="image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5" name="TextBox 54"/>
          <p:cNvSpPr>
            <a:spLocks noGrp="1"/>
          </p:cNvSpPr>
          <p:nvPr>
            <p:ph/>
          </p:nvPr>
        </p:nvSpPr>
        <p:spPr>
          <a:xfrm>
            <a:off x="1724381" y="5490000"/>
            <a:ext cx="3420000" cy="28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00000">
</a:srgbClr>
                </a:solidFill>
                <a:latin typeface="Arial"/>
              </a:rPr>
              <a:t>BoomSocial analizlerinizi satın almak için hemen tıklayın:</a:t>
            </a:r>
            <a:r>
              <a:rPr lang="en-US" sz="1000"/>
              <a:t> </a:t>
            </a:r>
          </a:p>
        </p:txBody>
      </p:sp>
      <p:sp>
        <p:nvSpPr>
          <p:cNvPr id="61" name="TextBox 60"/>
          <p:cNvSpPr>
            <a:spLocks noGrp="1"/>
          </p:cNvSpPr>
          <p:nvPr>
            <p:ph/>
          </p:nvPr>
        </p:nvSpPr>
        <p:spPr>
          <a:xfrm>
            <a:off x="5529619" y="5490000"/>
            <a:ext cx="3060000" cy="28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u="sng" smtClean="0">
                <a:solidFill>
                  <a:srgbClr val="0000FF">
</a:srgbClr>
                </a:solidFill>
                <a:latin typeface="Arial"/>
              </a:rPr>
              <a:t>http://bit.ly/BoomSocialPremiumAnaliz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Sayısı</a:t>
            </a:r>
            <a:r>
              <a:rPr lang="en-US" sz="1200"/>
              <a:t> </a:t>
            </a:r>
          </a:p>
        </p:txBody>
      </p:sp>
      <p:pic>
        <p:nvPicPr>
          <p:cNvPr id="21" name="Picture21" descr="image1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00" y="1419523"/>
            <a:ext cx="370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TextBox 21"/>
          <p:cNvSpPr>
            <a:spLocks noGrp="1"/>
          </p:cNvSpPr>
          <p:nvPr>
            <p:ph/>
          </p:nvPr>
        </p:nvSpPr>
        <p:spPr>
          <a:xfrm>
            <a:off x="4186761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Beğenisi</a:t>
            </a:r>
            <a:r>
              <a:rPr lang="en-US" sz="1200"/>
              <a:t> </a:t>
            </a:r>
          </a:p>
        </p:txBody>
      </p:sp>
      <p:pic>
        <p:nvPicPr>
          <p:cNvPr id="28" name="Picture28" descr="image19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44381" y="1418380"/>
            <a:ext cx="370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9" name="TextBox 28"/>
          <p:cNvSpPr>
            <a:spLocks noGrp="1"/>
          </p:cNvSpPr>
          <p:nvPr>
            <p:ph/>
          </p:nvPr>
        </p:nvSpPr>
        <p:spPr>
          <a:xfrm>
            <a:off x="8139619" y="1141238"/>
            <a:ext cx="2700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İleti Retweet</a:t>
            </a:r>
            <a:r>
              <a:rPr lang="en-US" sz="1200"/>
              <a:t> </a:t>
            </a:r>
          </a:p>
        </p:txBody>
      </p:sp>
      <p:pic>
        <p:nvPicPr>
          <p:cNvPr id="35" name="Picture35" descr="image19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04381" y="1418380"/>
            <a:ext cx="3704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Etkileşimler ve Sektör</a:t>
            </a:r>
            <a:r>
              <a:rPr lang="en-US" sz="36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30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Etkileşim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908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Sektörel Etkileşim Sayıları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Aylık Etkileşim Sayısı Aralıklarına Göre Sektördeki Markalar</a:t>
            </a:r>
            <a:r>
              <a:rPr lang="en-US" sz="1200"/>
              <a:t> </a:t>
            </a:r>
          </a:p>
        </p:txBody>
      </p:sp>
      <p:pic>
        <p:nvPicPr>
          <p:cNvPr id="27" name="Picture27" descr="image19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49619" y="2098761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2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49619" y="2671238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Etkileşim Sayısı</a:t>
            </a:r>
            <a:r>
              <a:rPr lang="en-US" sz="1000"/>
              <a:t> </a:t>
            </a:r>
          </a:p>
        </p:txBody>
      </p:sp>
      <p:pic>
        <p:nvPicPr>
          <p:cNvPr id="40" name="Picture40" descr="image19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26381" y="1418380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TextBox 40"/>
          <p:cNvSpPr>
            <a:spLocks noGrp="1"/>
          </p:cNvSpPr>
          <p:nvPr>
            <p:ph/>
          </p:nvPr>
        </p:nvSpPr>
        <p:spPr>
          <a:xfrm>
            <a:off x="9849619" y="3060000"/>
            <a:ext cx="2095238" cy="241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47" name="TextBox 46"/>
          <p:cNvSpPr>
            <a:spLocks noGrp="1"/>
          </p:cNvSpPr>
          <p:nvPr>
            <p:ph/>
          </p:nvPr>
        </p:nvSpPr>
        <p:spPr>
          <a:xfrm>
            <a:off x="9849619" y="5040000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66</a:t>
            </a:r>
            <a:r>
              <a:rPr lang="en-US" sz="2800"/>
              <a:t> </a:t>
            </a:r>
          </a:p>
        </p:txBody>
      </p:sp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49619" y="5637619"/>
            <a:ext cx="2095238" cy="399619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 Ortalama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 Etkileşim Sayısı</a:t>
            </a:r>
            <a:r>
              <a:rPr lang="en-US" sz="1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49619" y="6019238"/>
            <a:ext cx="2095238" cy="241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pic>
        <p:nvPicPr>
          <p:cNvPr id="65" name="Picture65" descr="image19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62381" y="4359619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291619" y="6570000"/>
            <a:ext cx="942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Aylık İleti Sayısı Aralıklarına Göre Sektördeki Markalar grafiği, sektördeki tüm markaların 30 günlük dönemde paylaştıkları ortalama ileti sayılarını görselleştirir.</a:t>
            </a:r>
            <a:r>
              <a:rPr lang="en-US" sz="9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31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Sektördeki Markalar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Twitter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hesabının, sektörde takipçi sayısı bakımından lider hesaplara kıyasla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32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84K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2,0K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Sektördeki Toplam Hesap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tarihinde Türkiye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Otomotiv &gt; Üreticiler sektöründe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32 marka hesabı yer aldı.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Takipçi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sektördeki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hesapların ortalama takipçi 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84.259 oldu.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Etkileşim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 ortalama hesap başı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 1.980,6 oldu.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9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9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2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2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32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77238" y="1292380"/>
            <a:ext cx="11675334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77238" y="1292380"/>
            <a:ext cx="44104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Sıra</a:t>
            </a:r>
            <a:r>
              <a:rPr lang="en-US" sz="1200"/>
              <a:t> </a:t>
            </a:r>
          </a:p>
        </p:txBody>
      </p:sp>
      <p:cxnSp>
        <p:nvCxnSpPr>
          <p:cNvPr id="7" name="Straight Connector 61"/>
          <p:cNvCxnSpPr/>
          <p:nvPr/>
        </p:nvCxnSpPr>
        <p:spPr>
          <a:xfrm>
            <a:off x="277238" y="1865332"/>
            <a:ext cx="441047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718285" y="1292380"/>
            <a:ext cx="858666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Profil</a:t>
            </a:r>
            <a:r>
              <a:rPr lang="en-US" sz="1200"/>
              <a:t> </a:t>
            </a:r>
          </a:p>
        </p:txBody>
      </p:sp>
      <p:cxnSp>
        <p:nvCxnSpPr>
          <p:cNvPr id="13" name="Straight Connector 61"/>
          <p:cNvCxnSpPr/>
          <p:nvPr/>
        </p:nvCxnSpPr>
        <p:spPr>
          <a:xfrm>
            <a:off x="718285" y="1865332"/>
            <a:ext cx="858666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1576952" y="1292380"/>
            <a:ext cx="1708285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Marka</a:t>
            </a:r>
            <a:r>
              <a:rPr lang="en-US" sz="1200"/>
              <a:t> </a:t>
            </a:r>
          </a:p>
        </p:txBody>
      </p:sp>
      <p:cxnSp>
        <p:nvCxnSpPr>
          <p:cNvPr id="19" name="Straight Connector 61"/>
          <p:cNvCxnSpPr/>
          <p:nvPr/>
        </p:nvCxnSpPr>
        <p:spPr>
          <a:xfrm>
            <a:off x="1576952" y="1865332"/>
            <a:ext cx="1708285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3285238" y="1292380"/>
            <a:ext cx="143104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Takipçi</a:t>
            </a:r>
            <a:r>
              <a:rPr lang="en-US" sz="1200"/>
              <a:t> </a:t>
            </a:r>
          </a:p>
        </p:txBody>
      </p:sp>
      <p:cxnSp>
        <p:nvCxnSpPr>
          <p:cNvPr id="25" name="Straight Connector 61"/>
          <p:cNvCxnSpPr/>
          <p:nvPr/>
        </p:nvCxnSpPr>
        <p:spPr>
          <a:xfrm>
            <a:off x="3285238" y="1865332"/>
            <a:ext cx="1431047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4716286" y="1292380"/>
            <a:ext cx="143104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Değişim</a:t>
            </a:r>
            <a:r>
              <a:rPr lang="en-US" sz="1200"/>
              <a:t> </a:t>
            </a:r>
          </a:p>
        </p:txBody>
      </p:sp>
      <p:cxnSp>
        <p:nvCxnSpPr>
          <p:cNvPr id="31" name="Straight Connector 61"/>
          <p:cNvCxnSpPr/>
          <p:nvPr/>
        </p:nvCxnSpPr>
        <p:spPr>
          <a:xfrm>
            <a:off x="4716286" y="1865332"/>
            <a:ext cx="1431047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6147333" y="1292380"/>
            <a:ext cx="107104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İleti</a:t>
            </a:r>
            <a:r>
              <a:rPr lang="en-US" sz="1200"/>
              <a:t> </a:t>
            </a:r>
          </a:p>
        </p:txBody>
      </p:sp>
      <p:cxnSp>
        <p:nvCxnSpPr>
          <p:cNvPr id="37" name="Straight Connector 61"/>
          <p:cNvCxnSpPr/>
          <p:nvPr/>
        </p:nvCxnSpPr>
        <p:spPr>
          <a:xfrm>
            <a:off x="6147333" y="1865332"/>
            <a:ext cx="1071047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>
            <a:spLocks noGrp="1"/>
          </p:cNvSpPr>
          <p:nvPr>
            <p:ph/>
          </p:nvPr>
        </p:nvSpPr>
        <p:spPr>
          <a:xfrm>
            <a:off x="7218381" y="1292380"/>
            <a:ext cx="116104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Beğeni</a:t>
            </a:r>
            <a:r>
              <a:rPr lang="en-US" sz="1200"/>
              <a:t> </a:t>
            </a:r>
          </a:p>
        </p:txBody>
      </p:sp>
      <p:cxnSp>
        <p:nvCxnSpPr>
          <p:cNvPr id="43" name="Straight Connector 61"/>
          <p:cNvCxnSpPr/>
          <p:nvPr/>
        </p:nvCxnSpPr>
        <p:spPr>
          <a:xfrm>
            <a:off x="7218381" y="1865332"/>
            <a:ext cx="1161047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>
            <a:spLocks noGrp="1"/>
          </p:cNvSpPr>
          <p:nvPr>
            <p:ph/>
          </p:nvPr>
        </p:nvSpPr>
        <p:spPr>
          <a:xfrm>
            <a:off x="8379428" y="1292380"/>
            <a:ext cx="125104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Retweet</a:t>
            </a:r>
            <a:r>
              <a:rPr lang="en-US" sz="1200"/>
              <a:t> </a:t>
            </a:r>
          </a:p>
        </p:txBody>
      </p:sp>
      <p:cxnSp>
        <p:nvCxnSpPr>
          <p:cNvPr id="49" name="Straight Connector 61"/>
          <p:cNvCxnSpPr/>
          <p:nvPr/>
        </p:nvCxnSpPr>
        <p:spPr>
          <a:xfrm>
            <a:off x="8379428" y="1865332"/>
            <a:ext cx="1251047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>
            <a:spLocks noGrp="1"/>
          </p:cNvSpPr>
          <p:nvPr>
            <p:ph/>
          </p:nvPr>
        </p:nvSpPr>
        <p:spPr>
          <a:xfrm>
            <a:off x="9630476" y="1292380"/>
            <a:ext cx="152104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Etkileşim</a:t>
            </a:r>
            <a:r>
              <a:rPr lang="en-US" sz="1200"/>
              <a:t> </a:t>
            </a:r>
          </a:p>
        </p:txBody>
      </p:sp>
      <p:cxnSp>
        <p:nvCxnSpPr>
          <p:cNvPr id="55" name="Straight Connector 61"/>
          <p:cNvCxnSpPr/>
          <p:nvPr/>
        </p:nvCxnSpPr>
        <p:spPr>
          <a:xfrm>
            <a:off x="9630476" y="1865332"/>
            <a:ext cx="1521047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11151524" y="1292380"/>
            <a:ext cx="801047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EO</a:t>
            </a:r>
            <a:r>
              <a:rPr lang="en-US" sz="1200"/>
              <a:t> </a:t>
            </a:r>
          </a:p>
        </p:txBody>
      </p:sp>
      <p:cxnSp>
        <p:nvCxnSpPr>
          <p:cNvPr id="61" name="Straight Connector 61"/>
          <p:cNvCxnSpPr/>
          <p:nvPr/>
        </p:nvCxnSpPr>
        <p:spPr>
          <a:xfrm>
            <a:off x="11151524" y="1865332"/>
            <a:ext cx="801047" cy="0"/>
          </a:xfrm>
          <a:prstGeom prst="line">
            <a:avLst/>
          </a:prstGeom>
          <a:ln w="3175">
            <a:solidFill>
              <a:srgbClr val="FF6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>
            <a:spLocks noGrp="1"/>
          </p:cNvSpPr>
          <p:nvPr>
            <p:ph/>
          </p:nvPr>
        </p:nvSpPr>
        <p:spPr>
          <a:xfrm>
            <a:off x="277238" y="1292380"/>
            <a:ext cx="11675334" cy="57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0" name="TextBox 79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Liderleri</a:t>
            </a:r>
            <a:r>
              <a:rPr lang="en-US" sz="3600"/>
              <a:t> </a:t>
            </a:r>
          </a:p>
        </p:txBody>
      </p:sp>
      <p:pic>
        <p:nvPicPr>
          <p:cNvPr id="86" name="Picture86" descr="image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Sektördeki Markalar</a:t>
            </a:r>
            <a:r>
              <a:rPr lang="en-US" sz="14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0" y="1954761"/>
            <a:ext cx="12193239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70000" y="1954761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70000" y="1954761"/>
            <a:ext cx="44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711047" y="1954761"/>
            <a:ext cx="858666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117" name="TextBox 116"/>
          <p:cNvSpPr>
            <a:spLocks noGrp="1"/>
          </p:cNvSpPr>
          <p:nvPr>
            <p:ph/>
          </p:nvPr>
        </p:nvSpPr>
        <p:spPr>
          <a:xfrm>
            <a:off x="1569714" y="1954761"/>
            <a:ext cx="1708285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Audi Türkiye</a:t>
            </a:r>
            <a:r>
              <a:rPr lang="en-US" sz="1100"/>
              <a:t> </a:t>
            </a:r>
          </a:p>
        </p:txBody>
      </p:sp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3278000" y="1954761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424.040</a:t>
            </a:r>
            <a:r>
              <a:rPr lang="en-US" sz="1100"/>
              <a:t> </a:t>
            </a:r>
          </a:p>
        </p:txBody>
      </p:sp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4709048" y="1954761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1.601</a:t>
            </a:r>
            <a:r>
              <a:rPr lang="en-US" sz="1100"/>
              <a:t> </a:t>
            </a:r>
          </a:p>
        </p:txBody>
      </p:sp>
      <p:sp>
        <p:nvSpPr>
          <p:cNvPr id="135" name="TextBox 134"/>
          <p:cNvSpPr>
            <a:spLocks noGrp="1"/>
          </p:cNvSpPr>
          <p:nvPr>
            <p:ph/>
          </p:nvPr>
        </p:nvSpPr>
        <p:spPr>
          <a:xfrm>
            <a:off x="6140095" y="1954761"/>
            <a:ext cx="107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17</a:t>
            </a:r>
            <a:r>
              <a:rPr lang="en-US" sz="1100"/>
              <a:t> </a:t>
            </a:r>
          </a:p>
        </p:txBody>
      </p:sp>
      <p:sp>
        <p:nvSpPr>
          <p:cNvPr id="141" name="TextBox 140"/>
          <p:cNvSpPr>
            <a:spLocks noGrp="1"/>
          </p:cNvSpPr>
          <p:nvPr>
            <p:ph/>
          </p:nvPr>
        </p:nvSpPr>
        <p:spPr>
          <a:xfrm>
            <a:off x="7211142" y="1954761"/>
            <a:ext cx="116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5.940</a:t>
            </a:r>
            <a:r>
              <a:rPr lang="en-US" sz="1100"/>
              <a:t> </a:t>
            </a:r>
          </a:p>
        </p:txBody>
      </p:sp>
      <p:sp>
        <p:nvSpPr>
          <p:cNvPr id="147" name="TextBox 146"/>
          <p:cNvSpPr>
            <a:spLocks noGrp="1"/>
          </p:cNvSpPr>
          <p:nvPr>
            <p:ph/>
          </p:nvPr>
        </p:nvSpPr>
        <p:spPr>
          <a:xfrm>
            <a:off x="8372190" y="1954761"/>
            <a:ext cx="125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229</a:t>
            </a:r>
            <a:r>
              <a:rPr lang="en-US" sz="1100"/>
              <a:t> </a:t>
            </a:r>
          </a:p>
        </p:txBody>
      </p:sp>
      <p:sp>
        <p:nvSpPr>
          <p:cNvPr id="153" name="TextBox 152"/>
          <p:cNvSpPr>
            <a:spLocks noGrp="1"/>
          </p:cNvSpPr>
          <p:nvPr>
            <p:ph/>
          </p:nvPr>
        </p:nvSpPr>
        <p:spPr>
          <a:xfrm>
            <a:off x="9623238" y="1954761"/>
            <a:ext cx="152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6.169</a:t>
            </a:r>
            <a:r>
              <a:rPr lang="en-US" sz="1100"/>
              <a:t> </a:t>
            </a:r>
          </a:p>
        </p:txBody>
      </p:sp>
      <p:sp>
        <p:nvSpPr>
          <p:cNvPr id="159" name="TextBox 158"/>
          <p:cNvSpPr>
            <a:spLocks noGrp="1"/>
          </p:cNvSpPr>
          <p:nvPr>
            <p:ph/>
          </p:nvPr>
        </p:nvSpPr>
        <p:spPr>
          <a:xfrm>
            <a:off x="11144286" y="1954761"/>
            <a:ext cx="80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0,095%</a:t>
            </a:r>
            <a:r>
              <a:rPr lang="en-US" sz="11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270000" y="1954761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171" name="Picture171" descr="image2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047" y="2005142"/>
            <a:ext cx="648000" cy="648000"/>
          </a:xfrm>
          <a:prstGeom prst="rect">
            <a:avLst/>
          </a:prstGeom>
          <a:noFill/>
        </p:spPr>
      </p:pic>
      <p:sp>
        <p:nvSpPr>
          <p:cNvPr id="172" name="TextBox 171"/>
          <p:cNvSpPr>
            <a:spLocks noGrp="1"/>
          </p:cNvSpPr>
          <p:nvPr>
            <p:ph/>
          </p:nvPr>
        </p:nvSpPr>
        <p:spPr>
          <a:xfrm>
            <a:off x="270000" y="2707714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178" name="TextBox 177"/>
          <p:cNvSpPr>
            <a:spLocks noGrp="1"/>
          </p:cNvSpPr>
          <p:nvPr>
            <p:ph/>
          </p:nvPr>
        </p:nvSpPr>
        <p:spPr>
          <a:xfrm>
            <a:off x="270000" y="2707714"/>
            <a:ext cx="44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</a:t>
            </a:r>
            <a:r>
              <a:rPr lang="en-US" sz="1100"/>
              <a:t> </a:t>
            </a:r>
          </a:p>
        </p:txBody>
      </p:sp>
      <p:sp>
        <p:nvSpPr>
          <p:cNvPr id="184" name="TextBox 183"/>
          <p:cNvSpPr>
            <a:spLocks noGrp="1"/>
          </p:cNvSpPr>
          <p:nvPr>
            <p:ph/>
          </p:nvPr>
        </p:nvSpPr>
        <p:spPr>
          <a:xfrm>
            <a:off x="711047" y="2707714"/>
            <a:ext cx="858666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190" name="TextBox 189"/>
          <p:cNvSpPr>
            <a:spLocks noGrp="1"/>
          </p:cNvSpPr>
          <p:nvPr>
            <p:ph/>
          </p:nvPr>
        </p:nvSpPr>
        <p:spPr>
          <a:xfrm>
            <a:off x="1569714" y="2707714"/>
            <a:ext cx="1708285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Ford Türkiye</a:t>
            </a:r>
            <a:r>
              <a:rPr lang="en-US" sz="1100"/>
              <a:t> </a:t>
            </a:r>
          </a:p>
        </p:txBody>
      </p:sp>
      <p:sp>
        <p:nvSpPr>
          <p:cNvPr id="196" name="TextBox 195"/>
          <p:cNvSpPr>
            <a:spLocks noGrp="1"/>
          </p:cNvSpPr>
          <p:nvPr>
            <p:ph/>
          </p:nvPr>
        </p:nvSpPr>
        <p:spPr>
          <a:xfrm>
            <a:off x="3278000" y="2707714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417.387</a:t>
            </a:r>
            <a:r>
              <a:rPr lang="en-US" sz="1100"/>
              <a:t> </a:t>
            </a:r>
          </a:p>
        </p:txBody>
      </p:sp>
      <p:sp>
        <p:nvSpPr>
          <p:cNvPr id="202" name="TextBox 201"/>
          <p:cNvSpPr>
            <a:spLocks noGrp="1"/>
          </p:cNvSpPr>
          <p:nvPr>
            <p:ph/>
          </p:nvPr>
        </p:nvSpPr>
        <p:spPr>
          <a:xfrm>
            <a:off x="4709048" y="2707714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-1.514</a:t>
            </a:r>
            <a:r>
              <a:rPr lang="en-US" sz="1100"/>
              <a:t> </a:t>
            </a:r>
          </a:p>
        </p:txBody>
      </p:sp>
      <p:sp>
        <p:nvSpPr>
          <p:cNvPr id="208" name="TextBox 207"/>
          <p:cNvSpPr>
            <a:spLocks noGrp="1"/>
          </p:cNvSpPr>
          <p:nvPr>
            <p:ph/>
          </p:nvPr>
        </p:nvSpPr>
        <p:spPr>
          <a:xfrm>
            <a:off x="6140095" y="2707714"/>
            <a:ext cx="107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28</a:t>
            </a:r>
            <a:r>
              <a:rPr lang="en-US" sz="1100"/>
              <a:t> </a:t>
            </a:r>
          </a:p>
        </p:txBody>
      </p:sp>
      <p:sp>
        <p:nvSpPr>
          <p:cNvPr id="214" name="TextBox 213"/>
          <p:cNvSpPr>
            <a:spLocks noGrp="1"/>
          </p:cNvSpPr>
          <p:nvPr>
            <p:ph/>
          </p:nvPr>
        </p:nvSpPr>
        <p:spPr>
          <a:xfrm>
            <a:off x="7211142" y="2707714"/>
            <a:ext cx="116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2.035</a:t>
            </a:r>
            <a:r>
              <a:rPr lang="en-US" sz="1100"/>
              <a:t> </a:t>
            </a:r>
          </a:p>
        </p:txBody>
      </p:sp>
      <p:sp>
        <p:nvSpPr>
          <p:cNvPr id="220" name="TextBox 219"/>
          <p:cNvSpPr>
            <a:spLocks noGrp="1"/>
          </p:cNvSpPr>
          <p:nvPr>
            <p:ph/>
          </p:nvPr>
        </p:nvSpPr>
        <p:spPr>
          <a:xfrm>
            <a:off x="8372190" y="2707714"/>
            <a:ext cx="125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99</a:t>
            </a:r>
            <a:r>
              <a:rPr lang="en-US" sz="1100"/>
              <a:t> </a:t>
            </a:r>
          </a:p>
        </p:txBody>
      </p:sp>
      <p:sp>
        <p:nvSpPr>
          <p:cNvPr id="226" name="TextBox 225"/>
          <p:cNvSpPr>
            <a:spLocks noGrp="1"/>
          </p:cNvSpPr>
          <p:nvPr>
            <p:ph/>
          </p:nvPr>
        </p:nvSpPr>
        <p:spPr>
          <a:xfrm>
            <a:off x="9623238" y="2707714"/>
            <a:ext cx="152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2.134</a:t>
            </a:r>
            <a:r>
              <a:rPr lang="en-US" sz="1100"/>
              <a:t> </a:t>
            </a:r>
          </a:p>
        </p:txBody>
      </p:sp>
      <p:sp>
        <p:nvSpPr>
          <p:cNvPr id="232" name="TextBox 231"/>
          <p:cNvSpPr>
            <a:spLocks noGrp="1"/>
          </p:cNvSpPr>
          <p:nvPr>
            <p:ph/>
          </p:nvPr>
        </p:nvSpPr>
        <p:spPr>
          <a:xfrm>
            <a:off x="11144286" y="2707714"/>
            <a:ext cx="80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0,021%</a:t>
            </a:r>
            <a:r>
              <a:rPr lang="en-US" sz="1100"/>
              <a:t> </a:t>
            </a:r>
          </a:p>
        </p:txBody>
      </p:sp>
      <p:sp>
        <p:nvSpPr>
          <p:cNvPr id="238" name="TextBox 237"/>
          <p:cNvSpPr>
            <a:spLocks noGrp="1"/>
          </p:cNvSpPr>
          <p:nvPr>
            <p:ph/>
          </p:nvPr>
        </p:nvSpPr>
        <p:spPr>
          <a:xfrm>
            <a:off x="270000" y="2707714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244" name="Picture244" descr="image2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047" y="2758095"/>
            <a:ext cx="648000" cy="648000"/>
          </a:xfrm>
          <a:prstGeom prst="rect">
            <a:avLst/>
          </a:prstGeom>
          <a:noFill/>
        </p:spPr>
      </p:pic>
      <p:sp>
        <p:nvSpPr>
          <p:cNvPr id="245" name="TextBox 244"/>
          <p:cNvSpPr>
            <a:spLocks noGrp="1"/>
          </p:cNvSpPr>
          <p:nvPr>
            <p:ph/>
          </p:nvPr>
        </p:nvSpPr>
        <p:spPr>
          <a:xfrm>
            <a:off x="0" y="3460666"/>
            <a:ext cx="12193239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1" name="TextBox 250"/>
          <p:cNvSpPr>
            <a:spLocks noGrp="1"/>
          </p:cNvSpPr>
          <p:nvPr>
            <p:ph/>
          </p:nvPr>
        </p:nvSpPr>
        <p:spPr>
          <a:xfrm>
            <a:off x="270000" y="3460666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57" name="TextBox 256"/>
          <p:cNvSpPr>
            <a:spLocks noGrp="1"/>
          </p:cNvSpPr>
          <p:nvPr>
            <p:ph/>
          </p:nvPr>
        </p:nvSpPr>
        <p:spPr>
          <a:xfrm>
            <a:off x="270000" y="3460666"/>
            <a:ext cx="44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</a:t>
            </a:r>
            <a:r>
              <a:rPr lang="en-US" sz="1100"/>
              <a:t> </a:t>
            </a:r>
          </a:p>
        </p:txBody>
      </p:sp>
      <p:sp>
        <p:nvSpPr>
          <p:cNvPr id="263" name="TextBox 262"/>
          <p:cNvSpPr>
            <a:spLocks noGrp="1"/>
          </p:cNvSpPr>
          <p:nvPr>
            <p:ph/>
          </p:nvPr>
        </p:nvSpPr>
        <p:spPr>
          <a:xfrm>
            <a:off x="711047" y="3460666"/>
            <a:ext cx="858666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269" name="TextBox 268"/>
          <p:cNvSpPr>
            <a:spLocks noGrp="1"/>
          </p:cNvSpPr>
          <p:nvPr>
            <p:ph/>
          </p:nvPr>
        </p:nvSpPr>
        <p:spPr>
          <a:xfrm>
            <a:off x="1569714" y="3460666"/>
            <a:ext cx="1708285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Mercedes-Benz TR</a:t>
            </a:r>
            <a:r>
              <a:rPr lang="en-US" sz="1100"/>
              <a:t> </a:t>
            </a:r>
          </a:p>
        </p:txBody>
      </p:sp>
      <p:sp>
        <p:nvSpPr>
          <p:cNvPr id="275" name="TextBox 274"/>
          <p:cNvSpPr>
            <a:spLocks noGrp="1"/>
          </p:cNvSpPr>
          <p:nvPr>
            <p:ph/>
          </p:nvPr>
        </p:nvSpPr>
        <p:spPr>
          <a:xfrm>
            <a:off x="3278000" y="3460666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331.610</a:t>
            </a:r>
            <a:r>
              <a:rPr lang="en-US" sz="1100"/>
              <a:t> </a:t>
            </a:r>
          </a:p>
        </p:txBody>
      </p:sp>
      <p:sp>
        <p:nvSpPr>
          <p:cNvPr id="281" name="TextBox 280"/>
          <p:cNvSpPr>
            <a:spLocks noGrp="1"/>
          </p:cNvSpPr>
          <p:nvPr>
            <p:ph/>
          </p:nvPr>
        </p:nvSpPr>
        <p:spPr>
          <a:xfrm>
            <a:off x="4709048" y="3460666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-175</a:t>
            </a:r>
            <a:r>
              <a:rPr lang="en-US" sz="1100"/>
              <a:t> </a:t>
            </a:r>
          </a:p>
        </p:txBody>
      </p:sp>
      <p:sp>
        <p:nvSpPr>
          <p:cNvPr id="287" name="TextBox 286"/>
          <p:cNvSpPr>
            <a:spLocks noGrp="1"/>
          </p:cNvSpPr>
          <p:nvPr>
            <p:ph/>
          </p:nvPr>
        </p:nvSpPr>
        <p:spPr>
          <a:xfrm>
            <a:off x="6140095" y="3460666"/>
            <a:ext cx="107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53</a:t>
            </a:r>
            <a:r>
              <a:rPr lang="en-US" sz="1100"/>
              <a:t> </a:t>
            </a:r>
          </a:p>
        </p:txBody>
      </p:sp>
      <p:sp>
        <p:nvSpPr>
          <p:cNvPr id="293" name="TextBox 292"/>
          <p:cNvSpPr>
            <a:spLocks noGrp="1"/>
          </p:cNvSpPr>
          <p:nvPr>
            <p:ph/>
          </p:nvPr>
        </p:nvSpPr>
        <p:spPr>
          <a:xfrm>
            <a:off x="7211142" y="3460666"/>
            <a:ext cx="116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22.713</a:t>
            </a:r>
            <a:r>
              <a:rPr lang="en-US" sz="1100"/>
              <a:t> </a:t>
            </a:r>
          </a:p>
        </p:txBody>
      </p:sp>
      <p:sp>
        <p:nvSpPr>
          <p:cNvPr id="299" name="TextBox 298"/>
          <p:cNvSpPr>
            <a:spLocks noGrp="1"/>
          </p:cNvSpPr>
          <p:nvPr>
            <p:ph/>
          </p:nvPr>
        </p:nvSpPr>
        <p:spPr>
          <a:xfrm>
            <a:off x="8372190" y="3460666"/>
            <a:ext cx="125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912</a:t>
            </a:r>
            <a:r>
              <a:rPr lang="en-US" sz="1100"/>
              <a:t> </a:t>
            </a:r>
          </a:p>
        </p:txBody>
      </p:sp>
      <p:sp>
        <p:nvSpPr>
          <p:cNvPr id="305" name="TextBox 304"/>
          <p:cNvSpPr>
            <a:spLocks noGrp="1"/>
          </p:cNvSpPr>
          <p:nvPr>
            <p:ph/>
          </p:nvPr>
        </p:nvSpPr>
        <p:spPr>
          <a:xfrm>
            <a:off x="9623238" y="3460666"/>
            <a:ext cx="152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23.625</a:t>
            </a:r>
            <a:r>
              <a:rPr lang="en-US" sz="1100"/>
              <a:t> </a:t>
            </a:r>
          </a:p>
        </p:txBody>
      </p:sp>
      <p:sp>
        <p:nvSpPr>
          <p:cNvPr id="311" name="TextBox 310"/>
          <p:cNvSpPr>
            <a:spLocks noGrp="1"/>
          </p:cNvSpPr>
          <p:nvPr>
            <p:ph/>
          </p:nvPr>
        </p:nvSpPr>
        <p:spPr>
          <a:xfrm>
            <a:off x="11144286" y="3460666"/>
            <a:ext cx="80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0,150%</a:t>
            </a:r>
            <a:r>
              <a:rPr lang="en-US" sz="1100"/>
              <a:t> </a:t>
            </a:r>
          </a:p>
        </p:txBody>
      </p:sp>
      <p:sp>
        <p:nvSpPr>
          <p:cNvPr id="317" name="TextBox 316"/>
          <p:cNvSpPr>
            <a:spLocks noGrp="1"/>
          </p:cNvSpPr>
          <p:nvPr>
            <p:ph/>
          </p:nvPr>
        </p:nvSpPr>
        <p:spPr>
          <a:xfrm>
            <a:off x="270000" y="3460666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323" name="Picture323" descr="image20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9047" y="3511047"/>
            <a:ext cx="648000" cy="648000"/>
          </a:xfrm>
          <a:prstGeom prst="rect">
            <a:avLst/>
          </a:prstGeom>
          <a:noFill/>
        </p:spPr>
      </p:pic>
      <p:sp>
        <p:nvSpPr>
          <p:cNvPr id="324" name="TextBox 323"/>
          <p:cNvSpPr>
            <a:spLocks noGrp="1"/>
          </p:cNvSpPr>
          <p:nvPr>
            <p:ph/>
          </p:nvPr>
        </p:nvSpPr>
        <p:spPr>
          <a:xfrm>
            <a:off x="270000" y="4213619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0" name="TextBox 329"/>
          <p:cNvSpPr>
            <a:spLocks noGrp="1"/>
          </p:cNvSpPr>
          <p:nvPr>
            <p:ph/>
          </p:nvPr>
        </p:nvSpPr>
        <p:spPr>
          <a:xfrm>
            <a:off x="270000" y="4213619"/>
            <a:ext cx="44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</a:t>
            </a:r>
            <a:r>
              <a:rPr lang="en-US" sz="1100"/>
              <a:t> </a:t>
            </a:r>
          </a:p>
        </p:txBody>
      </p:sp>
      <p:sp>
        <p:nvSpPr>
          <p:cNvPr id="336" name="TextBox 335"/>
          <p:cNvSpPr>
            <a:spLocks noGrp="1"/>
          </p:cNvSpPr>
          <p:nvPr>
            <p:ph/>
          </p:nvPr>
        </p:nvSpPr>
        <p:spPr>
          <a:xfrm>
            <a:off x="711047" y="4213619"/>
            <a:ext cx="858666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342" name="TextBox 341"/>
          <p:cNvSpPr>
            <a:spLocks noGrp="1"/>
          </p:cNvSpPr>
          <p:nvPr>
            <p:ph/>
          </p:nvPr>
        </p:nvSpPr>
        <p:spPr>
          <a:xfrm>
            <a:off x="1569714" y="4213619"/>
            <a:ext cx="1708285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BMW Türkiye</a:t>
            </a:r>
            <a:r>
              <a:rPr lang="en-US" sz="1100"/>
              <a:t> </a:t>
            </a:r>
          </a:p>
        </p:txBody>
      </p:sp>
      <p:sp>
        <p:nvSpPr>
          <p:cNvPr id="348" name="TextBox 347"/>
          <p:cNvSpPr>
            <a:spLocks noGrp="1"/>
          </p:cNvSpPr>
          <p:nvPr>
            <p:ph/>
          </p:nvPr>
        </p:nvSpPr>
        <p:spPr>
          <a:xfrm>
            <a:off x="3278000" y="4213619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233.028</a:t>
            </a:r>
            <a:r>
              <a:rPr lang="en-US" sz="1100"/>
              <a:t> </a:t>
            </a:r>
          </a:p>
        </p:txBody>
      </p:sp>
      <p:sp>
        <p:nvSpPr>
          <p:cNvPr id="354" name="TextBox 353"/>
          <p:cNvSpPr>
            <a:spLocks noGrp="1"/>
          </p:cNvSpPr>
          <p:nvPr>
            <p:ph/>
          </p:nvPr>
        </p:nvSpPr>
        <p:spPr>
          <a:xfrm>
            <a:off x="4709048" y="4213619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-126</a:t>
            </a:r>
            <a:r>
              <a:rPr lang="en-US" sz="1100"/>
              <a:t> </a:t>
            </a:r>
          </a:p>
        </p:txBody>
      </p:sp>
      <p:sp>
        <p:nvSpPr>
          <p:cNvPr id="360" name="TextBox 359"/>
          <p:cNvSpPr>
            <a:spLocks noGrp="1"/>
          </p:cNvSpPr>
          <p:nvPr>
            <p:ph/>
          </p:nvPr>
        </p:nvSpPr>
        <p:spPr>
          <a:xfrm>
            <a:off x="6140095" y="4213619"/>
            <a:ext cx="107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34</a:t>
            </a:r>
            <a:r>
              <a:rPr lang="en-US" sz="1100"/>
              <a:t> </a:t>
            </a:r>
          </a:p>
        </p:txBody>
      </p:sp>
      <p:sp>
        <p:nvSpPr>
          <p:cNvPr id="366" name="TextBox 365"/>
          <p:cNvSpPr>
            <a:spLocks noGrp="1"/>
          </p:cNvSpPr>
          <p:nvPr>
            <p:ph/>
          </p:nvPr>
        </p:nvSpPr>
        <p:spPr>
          <a:xfrm>
            <a:off x="7211142" y="4213619"/>
            <a:ext cx="116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2.831</a:t>
            </a:r>
            <a:r>
              <a:rPr lang="en-US" sz="1100"/>
              <a:t> </a:t>
            </a:r>
          </a:p>
        </p:txBody>
      </p:sp>
      <p:sp>
        <p:nvSpPr>
          <p:cNvPr id="372" name="TextBox 371"/>
          <p:cNvSpPr>
            <a:spLocks noGrp="1"/>
          </p:cNvSpPr>
          <p:nvPr>
            <p:ph/>
          </p:nvPr>
        </p:nvSpPr>
        <p:spPr>
          <a:xfrm>
            <a:off x="8372190" y="4213619"/>
            <a:ext cx="125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118</a:t>
            </a:r>
            <a:r>
              <a:rPr lang="en-US" sz="1100"/>
              <a:t> </a:t>
            </a:r>
          </a:p>
        </p:txBody>
      </p:sp>
      <p:sp>
        <p:nvSpPr>
          <p:cNvPr id="378" name="TextBox 377"/>
          <p:cNvSpPr>
            <a:spLocks noGrp="1"/>
          </p:cNvSpPr>
          <p:nvPr>
            <p:ph/>
          </p:nvPr>
        </p:nvSpPr>
        <p:spPr>
          <a:xfrm>
            <a:off x="9623238" y="4213619"/>
            <a:ext cx="152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2.949</a:t>
            </a:r>
            <a:r>
              <a:rPr lang="en-US" sz="1100"/>
              <a:t> </a:t>
            </a:r>
          </a:p>
        </p:txBody>
      </p:sp>
      <p:sp>
        <p:nvSpPr>
          <p:cNvPr id="384" name="TextBox 383"/>
          <p:cNvSpPr>
            <a:spLocks noGrp="1"/>
          </p:cNvSpPr>
          <p:nvPr>
            <p:ph/>
          </p:nvPr>
        </p:nvSpPr>
        <p:spPr>
          <a:xfrm>
            <a:off x="11144286" y="4213619"/>
            <a:ext cx="80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0,042%</a:t>
            </a:r>
            <a:r>
              <a:rPr lang="en-US" sz="1100"/>
              <a:t> </a:t>
            </a:r>
          </a:p>
        </p:txBody>
      </p:sp>
      <p:sp>
        <p:nvSpPr>
          <p:cNvPr id="390" name="TextBox 389"/>
          <p:cNvSpPr>
            <a:spLocks noGrp="1"/>
          </p:cNvSpPr>
          <p:nvPr>
            <p:ph/>
          </p:nvPr>
        </p:nvSpPr>
        <p:spPr>
          <a:xfrm>
            <a:off x="270000" y="4213619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396" name="Picture396" descr="image2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9047" y="4264000"/>
            <a:ext cx="648000" cy="648000"/>
          </a:xfrm>
          <a:prstGeom prst="rect">
            <a:avLst/>
          </a:prstGeom>
          <a:noFill/>
        </p:spPr>
      </p:pic>
      <p:sp>
        <p:nvSpPr>
          <p:cNvPr id="397" name="TextBox 396"/>
          <p:cNvSpPr>
            <a:spLocks noGrp="1"/>
          </p:cNvSpPr>
          <p:nvPr>
            <p:ph/>
          </p:nvPr>
        </p:nvSpPr>
        <p:spPr>
          <a:xfrm>
            <a:off x="0" y="4966571"/>
            <a:ext cx="12193239" cy="752952"/>
          </a:xfrm>
          <a:prstGeom prst="rect">
            <a:avLst/>
          </a:prstGeom>
          <a:solidFill>
            <a:srgbClr val="F5F5F5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3" name="TextBox 402"/>
          <p:cNvSpPr>
            <a:spLocks noGrp="1"/>
          </p:cNvSpPr>
          <p:nvPr>
            <p:ph/>
          </p:nvPr>
        </p:nvSpPr>
        <p:spPr>
          <a:xfrm>
            <a:off x="270000" y="4966571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09" name="TextBox 408"/>
          <p:cNvSpPr>
            <a:spLocks noGrp="1"/>
          </p:cNvSpPr>
          <p:nvPr>
            <p:ph/>
          </p:nvPr>
        </p:nvSpPr>
        <p:spPr>
          <a:xfrm>
            <a:off x="270000" y="4966571"/>
            <a:ext cx="44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5</a:t>
            </a:r>
            <a:r>
              <a:rPr lang="en-US" sz="1200"/>
              <a:t> </a:t>
            </a:r>
          </a:p>
        </p:txBody>
      </p:sp>
      <p:sp>
        <p:nvSpPr>
          <p:cNvPr id="415" name="TextBox 414"/>
          <p:cNvSpPr>
            <a:spLocks noGrp="1"/>
          </p:cNvSpPr>
          <p:nvPr>
            <p:ph/>
          </p:nvPr>
        </p:nvSpPr>
        <p:spPr>
          <a:xfrm>
            <a:off x="711047" y="4966571"/>
            <a:ext cx="858666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421" name="TextBox 420"/>
          <p:cNvSpPr>
            <a:spLocks noGrp="1"/>
          </p:cNvSpPr>
          <p:nvPr>
            <p:ph/>
          </p:nvPr>
        </p:nvSpPr>
        <p:spPr>
          <a:xfrm>
            <a:off x="1569714" y="4966571"/>
            <a:ext cx="1708285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Hyundai Türkiye</a:t>
            </a:r>
            <a:r>
              <a:rPr lang="en-US" sz="1200"/>
              <a:t> </a:t>
            </a:r>
          </a:p>
        </p:txBody>
      </p:sp>
      <p:sp>
        <p:nvSpPr>
          <p:cNvPr id="427" name="TextBox 426"/>
          <p:cNvSpPr>
            <a:spLocks noGrp="1"/>
          </p:cNvSpPr>
          <p:nvPr>
            <p:ph/>
          </p:nvPr>
        </p:nvSpPr>
        <p:spPr>
          <a:xfrm>
            <a:off x="3278000" y="4966571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169.575</a:t>
            </a:r>
            <a:r>
              <a:rPr lang="en-US" sz="1200"/>
              <a:t> </a:t>
            </a:r>
          </a:p>
        </p:txBody>
      </p:sp>
      <p:sp>
        <p:nvSpPr>
          <p:cNvPr id="433" name="TextBox 432"/>
          <p:cNvSpPr>
            <a:spLocks noGrp="1"/>
          </p:cNvSpPr>
          <p:nvPr>
            <p:ph/>
          </p:nvPr>
        </p:nvSpPr>
        <p:spPr>
          <a:xfrm>
            <a:off x="4709048" y="4966571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-317</a:t>
            </a:r>
            <a:r>
              <a:rPr lang="en-US" sz="1200"/>
              <a:t> </a:t>
            </a:r>
          </a:p>
        </p:txBody>
      </p:sp>
      <p:sp>
        <p:nvSpPr>
          <p:cNvPr id="439" name="TextBox 438"/>
          <p:cNvSpPr>
            <a:spLocks noGrp="1"/>
          </p:cNvSpPr>
          <p:nvPr>
            <p:ph/>
          </p:nvPr>
        </p:nvSpPr>
        <p:spPr>
          <a:xfrm>
            <a:off x="6140095" y="4966571"/>
            <a:ext cx="107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19</a:t>
            </a:r>
            <a:r>
              <a:rPr lang="en-US" sz="1200"/>
              <a:t> </a:t>
            </a:r>
          </a:p>
        </p:txBody>
      </p:sp>
      <p:sp>
        <p:nvSpPr>
          <p:cNvPr id="445" name="TextBox 444"/>
          <p:cNvSpPr>
            <a:spLocks noGrp="1"/>
          </p:cNvSpPr>
          <p:nvPr>
            <p:ph/>
          </p:nvPr>
        </p:nvSpPr>
        <p:spPr>
          <a:xfrm>
            <a:off x="7211142" y="4966571"/>
            <a:ext cx="116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70</a:t>
            </a:r>
            <a:r>
              <a:rPr lang="en-US" sz="1200"/>
              <a:t> </a:t>
            </a:r>
          </a:p>
        </p:txBody>
      </p:sp>
      <p:sp>
        <p:nvSpPr>
          <p:cNvPr id="451" name="TextBox 450"/>
          <p:cNvSpPr>
            <a:spLocks noGrp="1"/>
          </p:cNvSpPr>
          <p:nvPr>
            <p:ph/>
          </p:nvPr>
        </p:nvSpPr>
        <p:spPr>
          <a:xfrm>
            <a:off x="8372190" y="4966571"/>
            <a:ext cx="125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3</a:t>
            </a:r>
            <a:r>
              <a:rPr lang="en-US" sz="1200"/>
              <a:t> </a:t>
            </a:r>
          </a:p>
        </p:txBody>
      </p:sp>
      <p:sp>
        <p:nvSpPr>
          <p:cNvPr id="457" name="TextBox 456"/>
          <p:cNvSpPr>
            <a:spLocks noGrp="1"/>
          </p:cNvSpPr>
          <p:nvPr>
            <p:ph/>
          </p:nvPr>
        </p:nvSpPr>
        <p:spPr>
          <a:xfrm>
            <a:off x="9623238" y="4966571"/>
            <a:ext cx="152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73</a:t>
            </a:r>
            <a:r>
              <a:rPr lang="en-US" sz="1200"/>
              <a:t> </a:t>
            </a:r>
          </a:p>
        </p:txBody>
      </p:sp>
      <p:sp>
        <p:nvSpPr>
          <p:cNvPr id="463" name="TextBox 462"/>
          <p:cNvSpPr>
            <a:spLocks noGrp="1"/>
          </p:cNvSpPr>
          <p:nvPr>
            <p:ph/>
          </p:nvPr>
        </p:nvSpPr>
        <p:spPr>
          <a:xfrm>
            <a:off x="11144286" y="4966571"/>
            <a:ext cx="80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1" i="0" smtClean="0">
                <a:solidFill>
                  <a:srgbClr val="000000">
</a:srgbClr>
                </a:solidFill>
                <a:latin typeface="Arial"/>
              </a:rPr>
              <a:t>0,003%</a:t>
            </a:r>
            <a:r>
              <a:rPr lang="en-US" sz="1200"/>
              <a:t> </a:t>
            </a:r>
          </a:p>
        </p:txBody>
      </p:sp>
      <p:sp>
        <p:nvSpPr>
          <p:cNvPr id="469" name="TextBox 468"/>
          <p:cNvSpPr>
            <a:spLocks noGrp="1"/>
          </p:cNvSpPr>
          <p:nvPr>
            <p:ph/>
          </p:nvPr>
        </p:nvSpPr>
        <p:spPr>
          <a:xfrm>
            <a:off x="270000" y="4966571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475" name="Picture475" descr="image20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9047" y="5016952"/>
            <a:ext cx="648000" cy="648000"/>
          </a:xfrm>
          <a:prstGeom prst="rect">
            <a:avLst/>
          </a:prstGeom>
          <a:noFill/>
        </p:spPr>
      </p:pic>
      <p:sp>
        <p:nvSpPr>
          <p:cNvPr id="476" name="TextBox 475"/>
          <p:cNvSpPr>
            <a:spLocks noGrp="1"/>
          </p:cNvSpPr>
          <p:nvPr>
            <p:ph/>
          </p:nvPr>
        </p:nvSpPr>
        <p:spPr>
          <a:xfrm>
            <a:off x="270000" y="5719523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82" name="TextBox 481"/>
          <p:cNvSpPr>
            <a:spLocks noGrp="1"/>
          </p:cNvSpPr>
          <p:nvPr>
            <p:ph/>
          </p:nvPr>
        </p:nvSpPr>
        <p:spPr>
          <a:xfrm>
            <a:off x="270000" y="5719523"/>
            <a:ext cx="44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6</a:t>
            </a:r>
            <a:r>
              <a:rPr lang="en-US" sz="1100"/>
              <a:t> </a:t>
            </a:r>
          </a:p>
        </p:txBody>
      </p:sp>
      <p:sp>
        <p:nvSpPr>
          <p:cNvPr id="488" name="TextBox 487"/>
          <p:cNvSpPr>
            <a:spLocks noGrp="1"/>
          </p:cNvSpPr>
          <p:nvPr>
            <p:ph/>
          </p:nvPr>
        </p:nvSpPr>
        <p:spPr>
          <a:xfrm>
            <a:off x="711047" y="5719523"/>
            <a:ext cx="858666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/>
              <a:t> </a:t>
            </a:r>
          </a:p>
        </p:txBody>
      </p:sp>
      <p:sp>
        <p:nvSpPr>
          <p:cNvPr id="494" name="TextBox 493"/>
          <p:cNvSpPr>
            <a:spLocks noGrp="1"/>
          </p:cNvSpPr>
          <p:nvPr>
            <p:ph/>
          </p:nvPr>
        </p:nvSpPr>
        <p:spPr>
          <a:xfrm>
            <a:off x="1569714" y="5719523"/>
            <a:ext cx="1708285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Renault Türkiye</a:t>
            </a:r>
            <a:r>
              <a:rPr lang="en-US" sz="1100"/>
              <a:t> </a:t>
            </a:r>
          </a:p>
        </p:txBody>
      </p:sp>
      <p:sp>
        <p:nvSpPr>
          <p:cNvPr id="500" name="TextBox 499"/>
          <p:cNvSpPr>
            <a:spLocks noGrp="1"/>
          </p:cNvSpPr>
          <p:nvPr>
            <p:ph/>
          </p:nvPr>
        </p:nvSpPr>
        <p:spPr>
          <a:xfrm>
            <a:off x="3278000" y="5719523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137.782</a:t>
            </a:r>
            <a:r>
              <a:rPr lang="en-US" sz="1100"/>
              <a:t> </a:t>
            </a:r>
          </a:p>
        </p:txBody>
      </p:sp>
      <p:sp>
        <p:nvSpPr>
          <p:cNvPr id="506" name="TextBox 505"/>
          <p:cNvSpPr>
            <a:spLocks noGrp="1"/>
          </p:cNvSpPr>
          <p:nvPr>
            <p:ph/>
          </p:nvPr>
        </p:nvSpPr>
        <p:spPr>
          <a:xfrm>
            <a:off x="4709048" y="5719523"/>
            <a:ext cx="143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209</a:t>
            </a:r>
            <a:r>
              <a:rPr lang="en-US" sz="1100"/>
              <a:t> </a:t>
            </a:r>
          </a:p>
        </p:txBody>
      </p:sp>
      <p:sp>
        <p:nvSpPr>
          <p:cNvPr id="512" name="TextBox 511"/>
          <p:cNvSpPr>
            <a:spLocks noGrp="1"/>
          </p:cNvSpPr>
          <p:nvPr>
            <p:ph/>
          </p:nvPr>
        </p:nvSpPr>
        <p:spPr>
          <a:xfrm>
            <a:off x="6140095" y="5719523"/>
            <a:ext cx="107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84</a:t>
            </a:r>
            <a:r>
              <a:rPr lang="en-US" sz="1100"/>
              <a:t> </a:t>
            </a:r>
          </a:p>
        </p:txBody>
      </p:sp>
      <p:sp>
        <p:nvSpPr>
          <p:cNvPr id="518" name="TextBox 517"/>
          <p:cNvSpPr>
            <a:spLocks noGrp="1"/>
          </p:cNvSpPr>
          <p:nvPr>
            <p:ph/>
          </p:nvPr>
        </p:nvSpPr>
        <p:spPr>
          <a:xfrm>
            <a:off x="7211142" y="5719523"/>
            <a:ext cx="116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463</a:t>
            </a:r>
            <a:r>
              <a:rPr lang="en-US" sz="1100"/>
              <a:t> </a:t>
            </a:r>
          </a:p>
        </p:txBody>
      </p:sp>
      <p:sp>
        <p:nvSpPr>
          <p:cNvPr id="524" name="TextBox 523"/>
          <p:cNvSpPr>
            <a:spLocks noGrp="1"/>
          </p:cNvSpPr>
          <p:nvPr>
            <p:ph/>
          </p:nvPr>
        </p:nvSpPr>
        <p:spPr>
          <a:xfrm>
            <a:off x="8372190" y="5719523"/>
            <a:ext cx="125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71</a:t>
            </a:r>
            <a:r>
              <a:rPr lang="en-US" sz="1100"/>
              <a:t> </a:t>
            </a:r>
          </a:p>
        </p:txBody>
      </p:sp>
      <p:sp>
        <p:nvSpPr>
          <p:cNvPr id="530" name="TextBox 529"/>
          <p:cNvSpPr>
            <a:spLocks noGrp="1"/>
          </p:cNvSpPr>
          <p:nvPr>
            <p:ph/>
          </p:nvPr>
        </p:nvSpPr>
        <p:spPr>
          <a:xfrm>
            <a:off x="9623238" y="5719523"/>
            <a:ext cx="152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534</a:t>
            </a:r>
            <a:r>
              <a:rPr lang="en-US" sz="1100"/>
              <a:t> </a:t>
            </a:r>
          </a:p>
        </p:txBody>
      </p:sp>
      <p:sp>
        <p:nvSpPr>
          <p:cNvPr id="536" name="TextBox 535"/>
          <p:cNvSpPr>
            <a:spLocks noGrp="1"/>
          </p:cNvSpPr>
          <p:nvPr>
            <p:ph/>
          </p:nvPr>
        </p:nvSpPr>
        <p:spPr>
          <a:xfrm>
            <a:off x="11144286" y="5719523"/>
            <a:ext cx="801047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000000">
</a:srgbClr>
                </a:solidFill>
                <a:latin typeface="Arial"/>
              </a:rPr>
              <a:t>0,006%</a:t>
            </a:r>
            <a:r>
              <a:rPr lang="en-US" sz="1100"/>
              <a:t> </a:t>
            </a:r>
          </a:p>
        </p:txBody>
      </p:sp>
      <p:sp>
        <p:nvSpPr>
          <p:cNvPr id="542" name="TextBox 541"/>
          <p:cNvSpPr>
            <a:spLocks noGrp="1"/>
          </p:cNvSpPr>
          <p:nvPr>
            <p:ph/>
          </p:nvPr>
        </p:nvSpPr>
        <p:spPr>
          <a:xfrm>
            <a:off x="270000" y="5719523"/>
            <a:ext cx="11675334" cy="75295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548" name="Picture548" descr="image20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9047" y="5769904"/>
            <a:ext cx="648000" cy="648000"/>
          </a:xfrm>
          <a:prstGeom prst="rect">
            <a:avLst/>
          </a:prstGeom>
          <a:noFill/>
        </p:spPr>
      </p:pic>
      <p:sp>
        <p:nvSpPr>
          <p:cNvPr id="549" name="TextBox 548"/>
          <p:cNvSpPr>
            <a:spLocks noGrp="1"/>
          </p:cNvSpPr>
          <p:nvPr>
            <p:ph/>
          </p:nvPr>
        </p:nvSpPr>
        <p:spPr>
          <a:xfrm>
            <a:off x="11714381" y="6487238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33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Sektördeki Markalar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Sektörel Performans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Toplam Takipçi Sayısı ve Değişim</a:t>
            </a:r>
            <a:r>
              <a:rPr lang="en-US" sz="1200"/>
              <a:t> </a:t>
            </a:r>
          </a:p>
        </p:txBody>
      </p:sp>
      <p:pic>
        <p:nvPicPr>
          <p:cNvPr id="27" name="Picture27" descr="image2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32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tarihinde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Sektördeki Marka Sayısı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8000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169.575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Toplam Takipçi Sayısı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84.259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Ortalama Takipçi Sayısı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34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1033200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234000" y="439238"/>
            <a:ext cx="782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Sektörde En Başarılı İletiler</a:t>
            </a:r>
            <a:r>
              <a:rPr lang="en-US" sz="3600"/>
              <a:t> </a:t>
            </a:r>
          </a:p>
        </p:txBody>
      </p:sp>
      <p:pic>
        <p:nvPicPr>
          <p:cNvPr id="14" name="Picture14" descr="image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Sektördeki Markalar</a:t>
            </a:r>
            <a:r>
              <a:rPr lang="en-US" sz="14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70000" y="1220381"/>
            <a:ext cx="396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3" name="TextBox 32"/>
          <p:cNvSpPr>
            <a:spLocks noGrp="1"/>
          </p:cNvSpPr>
          <p:nvPr>
            <p:ph/>
          </p:nvPr>
        </p:nvSpPr>
        <p:spPr>
          <a:xfrm>
            <a:off x="4230000" y="1220381"/>
            <a:ext cx="396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39" name="TextBox 38"/>
          <p:cNvSpPr>
            <a:spLocks noGrp="1"/>
          </p:cNvSpPr>
          <p:nvPr>
            <p:ph/>
          </p:nvPr>
        </p:nvSpPr>
        <p:spPr>
          <a:xfrm>
            <a:off x="8189999" y="1220381"/>
            <a:ext cx="396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270000" y="1220381"/>
            <a:ext cx="11880000" cy="5031904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sp>
        <p:nvSpPr>
          <p:cNvPr id="51" name="FastReport.ShapeObject 50"/>
          <p:cNvSpPr>
            <a:spLocks noGrp="1"/>
          </p:cNvSpPr>
          <p:nvPr>
            <p:ph/>
          </p:nvPr>
        </p:nvSpPr>
        <p:spPr>
          <a:xfrm>
            <a:off x="27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33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http://www.twitter.com/MercedesTurkiye/status/1274446929749880832</a:t>
            </a:r>
            <a:r>
              <a:rPr lang="en-US" sz="7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33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Bir babanın sevgisi, kızının ismini tüm dünyaya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duyurdu.   Mercedes-Benz olarak bu Babalar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Günü’nde isim babamızın adını yaşatmak istiyoruz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ve ismimizi bir günlüğüne değiştiriyoruz.  İsim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babamız Emil Jellinek’in ve sevgi dolu tüm babaların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Babalar Günü kutlu olsun!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pic.twitter.com/WdJQO8mxWr</a:t>
            </a:r>
            <a:r>
              <a:rPr lang="en-US" sz="1100"/>
              <a:t> </a:t>
            </a:r>
          </a:p>
        </p:txBody>
      </p:sp>
      <p:pic>
        <p:nvPicPr>
          <p:cNvPr id="71" name="Picture71" descr="image2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72" name="Picture72" descr="image2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73" name="FastReport.ShapeObject 72"/>
          <p:cNvSpPr>
            <a:spLocks noGrp="1"/>
          </p:cNvSpPr>
          <p:nvPr>
            <p:ph/>
          </p:nvPr>
        </p:nvSpPr>
        <p:spPr>
          <a:xfrm>
            <a:off x="27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81" name="TextBox 80"/>
          <p:cNvSpPr>
            <a:spLocks noGrp="1"/>
          </p:cNvSpPr>
          <p:nvPr>
            <p:ph/>
          </p:nvPr>
        </p:nvSpPr>
        <p:spPr>
          <a:xfrm>
            <a:off x="34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87" name="TextBox 86"/>
          <p:cNvSpPr>
            <a:spLocks noGrp="1"/>
          </p:cNvSpPr>
          <p:nvPr>
            <p:ph/>
          </p:nvPr>
        </p:nvSpPr>
        <p:spPr>
          <a:xfrm>
            <a:off x="34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93" name="TextBox 92"/>
          <p:cNvSpPr>
            <a:spLocks noGrp="1"/>
          </p:cNvSpPr>
          <p:nvPr>
            <p:ph/>
          </p:nvPr>
        </p:nvSpPr>
        <p:spPr>
          <a:xfrm>
            <a:off x="332476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99" name="TextBox 98"/>
          <p:cNvSpPr>
            <a:spLocks noGrp="1"/>
          </p:cNvSpPr>
          <p:nvPr>
            <p:ph/>
          </p:nvPr>
        </p:nvSpPr>
        <p:spPr>
          <a:xfrm>
            <a:off x="214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7.354</a:t>
            </a:r>
            <a:r>
              <a:rPr lang="en-US" sz="1100"/>
              <a:t> </a:t>
            </a:r>
          </a:p>
        </p:txBody>
      </p:sp>
      <p:sp>
        <p:nvSpPr>
          <p:cNvPr id="105" name="TextBox 104"/>
          <p:cNvSpPr>
            <a:spLocks noGrp="1"/>
          </p:cNvSpPr>
          <p:nvPr>
            <p:ph/>
          </p:nvPr>
        </p:nvSpPr>
        <p:spPr>
          <a:xfrm>
            <a:off x="214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505</a:t>
            </a:r>
            <a:r>
              <a:rPr lang="en-US" sz="1100"/>
              <a:t> </a:t>
            </a:r>
          </a:p>
        </p:txBody>
      </p:sp>
      <p:sp>
        <p:nvSpPr>
          <p:cNvPr id="111" name="TextBox 110"/>
          <p:cNvSpPr>
            <a:spLocks noGrp="1"/>
          </p:cNvSpPr>
          <p:nvPr>
            <p:ph/>
          </p:nvPr>
        </p:nvSpPr>
        <p:spPr>
          <a:xfrm>
            <a:off x="2142000" y="591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%2,826</a:t>
            </a:r>
            <a:r>
              <a:rPr lang="en-US" sz="1100"/>
              <a:t> </a:t>
            </a:r>
          </a:p>
        </p:txBody>
      </p:sp>
      <p:cxnSp>
        <p:nvCxnSpPr>
          <p:cNvPr id="117" name="LineObject 116"/>
          <p:cNvCxnSpPr/>
          <p:nvPr/>
        </p:nvCxnSpPr>
        <p:spPr>
          <a:xfrm flipH="1" flipV="1">
            <a:off x="40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Object 117"/>
          <p:cNvCxnSpPr/>
          <p:nvPr/>
        </p:nvCxnSpPr>
        <p:spPr>
          <a:xfrm flipH="1" flipV="1">
            <a:off x="40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119" descr="image21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1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0" name="Picture120" descr="image21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1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1" name="Picture121" descr="image21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0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22" name="Picture122" descr="image2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07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23" name="TextBox 122"/>
          <p:cNvSpPr>
            <a:spLocks noGrp="1"/>
          </p:cNvSpPr>
          <p:nvPr>
            <p:ph/>
          </p:nvPr>
        </p:nvSpPr>
        <p:spPr>
          <a:xfrm>
            <a:off x="252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Mercedes-Benz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TR</a:t>
            </a:r>
            <a:r>
              <a:rPr lang="en-US" sz="1200"/>
              <a:t> </a:t>
            </a:r>
          </a:p>
        </p:txBody>
      </p:sp>
      <p:sp>
        <p:nvSpPr>
          <p:cNvPr id="129" name="TextBox 128"/>
          <p:cNvSpPr>
            <a:spLocks noGrp="1"/>
          </p:cNvSpPr>
          <p:nvPr>
            <p:ph/>
          </p:nvPr>
        </p:nvSpPr>
        <p:spPr>
          <a:xfrm>
            <a:off x="33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21 Haziran 2020 00:00</a:t>
            </a:r>
            <a:r>
              <a:rPr lang="en-US" sz="900"/>
              <a:t> </a:t>
            </a:r>
          </a:p>
        </p:txBody>
      </p:sp>
      <p:sp>
        <p:nvSpPr>
          <p:cNvPr id="135" name="FastReport.ShapeObject 134"/>
          <p:cNvSpPr>
            <a:spLocks noGrp="1"/>
          </p:cNvSpPr>
          <p:nvPr>
            <p:ph/>
          </p:nvPr>
        </p:nvSpPr>
        <p:spPr>
          <a:xfrm>
            <a:off x="4230000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43" name="TextBox 142"/>
          <p:cNvSpPr>
            <a:spLocks noGrp="1"/>
          </p:cNvSpPr>
          <p:nvPr>
            <p:ph/>
          </p:nvPr>
        </p:nvSpPr>
        <p:spPr>
          <a:xfrm>
            <a:off x="4298381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http://www.twitter.com/HondaTR/status/1274210184890638336</a:t>
            </a:r>
            <a:r>
              <a:rPr lang="en-US" sz="700"/>
              <a:t> </a:t>
            </a:r>
          </a:p>
        </p:txBody>
      </p:sp>
      <p:sp>
        <p:nvSpPr>
          <p:cNvPr id="149" name="TextBox 148"/>
          <p:cNvSpPr>
            <a:spLocks noGrp="1"/>
          </p:cNvSpPr>
          <p:nvPr>
            <p:ph/>
          </p:nvPr>
        </p:nvSpPr>
        <p:spPr>
          <a:xfrm>
            <a:off x="4298381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İlk günkü yarışçı ruhumuz, gücümüzü aldığımız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hayallerimiz, peşinden gittiğimiz tutkularımız ve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bugün yerinde saymadan her zaman daha iyisini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yapma arzumuz  #BabadanKalma ! Babalar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Gününüz kutlu olsun!  #Honda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pic.twitter.com/sb0JQ1v3qy</a:t>
            </a:r>
            <a:r>
              <a:rPr lang="en-US" sz="1100"/>
              <a:t> </a:t>
            </a:r>
          </a:p>
        </p:txBody>
      </p:sp>
      <p:pic>
        <p:nvPicPr>
          <p:cNvPr id="155" name="Picture155" descr="image218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6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156" name="Picture156" descr="image219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41619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157" name="FastReport.ShapeObject 156"/>
          <p:cNvSpPr>
            <a:spLocks noGrp="1"/>
          </p:cNvSpPr>
          <p:nvPr>
            <p:ph/>
          </p:nvPr>
        </p:nvSpPr>
        <p:spPr>
          <a:xfrm>
            <a:off x="4230000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165" name="TextBox 164"/>
          <p:cNvSpPr>
            <a:spLocks noGrp="1"/>
          </p:cNvSpPr>
          <p:nvPr>
            <p:ph/>
          </p:nvPr>
        </p:nvSpPr>
        <p:spPr>
          <a:xfrm>
            <a:off x="4309238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171" name="TextBox 170"/>
          <p:cNvSpPr>
            <a:spLocks noGrp="1"/>
          </p:cNvSpPr>
          <p:nvPr>
            <p:ph/>
          </p:nvPr>
        </p:nvSpPr>
        <p:spPr>
          <a:xfrm>
            <a:off x="4302000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177" name="TextBox 176"/>
          <p:cNvSpPr>
            <a:spLocks noGrp="1"/>
          </p:cNvSpPr>
          <p:nvPr>
            <p:ph/>
          </p:nvPr>
        </p:nvSpPr>
        <p:spPr>
          <a:xfrm>
            <a:off x="4292476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183" name="TextBox 182"/>
          <p:cNvSpPr>
            <a:spLocks noGrp="1"/>
          </p:cNvSpPr>
          <p:nvPr>
            <p:ph/>
          </p:nvPr>
        </p:nvSpPr>
        <p:spPr>
          <a:xfrm>
            <a:off x="6101999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2.910</a:t>
            </a:r>
            <a:r>
              <a:rPr lang="en-US" sz="1100"/>
              <a:t> </a:t>
            </a:r>
          </a:p>
        </p:txBody>
      </p:sp>
      <p:sp>
        <p:nvSpPr>
          <p:cNvPr id="189" name="TextBox 188"/>
          <p:cNvSpPr>
            <a:spLocks noGrp="1"/>
          </p:cNvSpPr>
          <p:nvPr>
            <p:ph/>
          </p:nvPr>
        </p:nvSpPr>
        <p:spPr>
          <a:xfrm>
            <a:off x="6101999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40</a:t>
            </a:r>
            <a:r>
              <a:rPr lang="en-US" sz="1100"/>
              <a:t> </a:t>
            </a:r>
          </a:p>
        </p:txBody>
      </p:sp>
      <p:sp>
        <p:nvSpPr>
          <p:cNvPr id="195" name="TextBox 194"/>
          <p:cNvSpPr>
            <a:spLocks noGrp="1"/>
          </p:cNvSpPr>
          <p:nvPr>
            <p:ph/>
          </p:nvPr>
        </p:nvSpPr>
        <p:spPr>
          <a:xfrm>
            <a:off x="6101999" y="591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%10,646</a:t>
            </a:r>
            <a:r>
              <a:rPr lang="en-US" sz="1100"/>
              <a:t> </a:t>
            </a:r>
          </a:p>
        </p:txBody>
      </p:sp>
      <p:cxnSp>
        <p:nvCxnSpPr>
          <p:cNvPr id="201" name="LineObject 200"/>
          <p:cNvCxnSpPr/>
          <p:nvPr/>
        </p:nvCxnSpPr>
        <p:spPr>
          <a:xfrm flipH="1" flipV="1">
            <a:off x="4363238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LineObject 201"/>
          <p:cNvCxnSpPr/>
          <p:nvPr/>
        </p:nvCxnSpPr>
        <p:spPr>
          <a:xfrm flipH="1" flipV="1">
            <a:off x="4363238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203" descr="image220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57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4" name="Picture204" descr="image221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57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5" name="Picture205" descr="image222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56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06" name="Picture206" descr="image223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03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07" name="TextBox 206"/>
          <p:cNvSpPr>
            <a:spLocks noGrp="1"/>
          </p:cNvSpPr>
          <p:nvPr>
            <p:ph/>
          </p:nvPr>
        </p:nvSpPr>
        <p:spPr>
          <a:xfrm>
            <a:off x="6487143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Honda Türkiye</a:t>
            </a:r>
            <a:r>
              <a:rPr lang="en-US" sz="1200"/>
              <a:t> </a:t>
            </a:r>
          </a:p>
        </p:txBody>
      </p:sp>
      <p:sp>
        <p:nvSpPr>
          <p:cNvPr id="213" name="TextBox 212"/>
          <p:cNvSpPr>
            <a:spLocks noGrp="1"/>
          </p:cNvSpPr>
          <p:nvPr>
            <p:ph/>
          </p:nvPr>
        </p:nvSpPr>
        <p:spPr>
          <a:xfrm>
            <a:off x="4291238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20 Haziran 2020 08:19</a:t>
            </a:r>
            <a:r>
              <a:rPr lang="en-US" sz="900"/>
              <a:t> </a:t>
            </a:r>
          </a:p>
        </p:txBody>
      </p:sp>
      <p:sp>
        <p:nvSpPr>
          <p:cNvPr id="219" name="FastReport.ShapeObject 218"/>
          <p:cNvSpPr>
            <a:spLocks noGrp="1"/>
          </p:cNvSpPr>
          <p:nvPr>
            <p:ph/>
          </p:nvPr>
        </p:nvSpPr>
        <p:spPr>
          <a:xfrm>
            <a:off x="8189999" y="1220381"/>
            <a:ext cx="3690000" cy="3866381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27" name="TextBox 226"/>
          <p:cNvSpPr>
            <a:spLocks noGrp="1"/>
          </p:cNvSpPr>
          <p:nvPr>
            <p:ph/>
          </p:nvPr>
        </p:nvSpPr>
        <p:spPr>
          <a:xfrm>
            <a:off x="8258380" y="4798762"/>
            <a:ext cx="3470381" cy="216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700" b="0" i="0" u="sng" smtClean="0">
                <a:solidFill>
                  <a:srgbClr val="C0C0C0">
</a:srgbClr>
                </a:solidFill>
                <a:latin typeface="Arial"/>
              </a:rPr>
              <a:t>http://www.twitter.com/MercedesTurkiye/status/1268450850873237505</a:t>
            </a:r>
            <a:r>
              <a:rPr lang="en-US" sz="700"/>
              <a:t> </a:t>
            </a:r>
          </a:p>
        </p:txBody>
      </p:sp>
      <p:sp>
        <p:nvSpPr>
          <p:cNvPr id="233" name="TextBox 232"/>
          <p:cNvSpPr>
            <a:spLocks noGrp="1"/>
          </p:cNvSpPr>
          <p:nvPr>
            <p:ph/>
          </p:nvPr>
        </p:nvSpPr>
        <p:spPr>
          <a:xfrm>
            <a:off x="8258380" y="3452381"/>
            <a:ext cx="3470381" cy="126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Zarif otomobiller vardır, tıpkı klasik  #300SL  gibi. 💙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#MercedesBenzTürkiye e #tbt t #MBClassic c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#AllTimeStars s pic.twitter.com/ffQVQjKZ6z z</a:t>
            </a:r>
            <a:r>
              <a:rPr lang="en-US" sz="1100"/>
              <a:t> </a:t>
            </a:r>
          </a:p>
        </p:txBody>
      </p:sp>
      <p:pic>
        <p:nvPicPr>
          <p:cNvPr id="239" name="Picture239" descr="image224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325619" y="1220381"/>
            <a:ext cx="554380" cy="55438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40" name="Picture240" descr="image225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301618" y="1555238"/>
            <a:ext cx="1620000" cy="1620000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41" name="FastReport.ShapeObject 240"/>
          <p:cNvSpPr>
            <a:spLocks noGrp="1"/>
          </p:cNvSpPr>
          <p:nvPr>
            <p:ph/>
          </p:nvPr>
        </p:nvSpPr>
        <p:spPr>
          <a:xfrm>
            <a:off x="8189999" y="5238000"/>
            <a:ext cx="3690000" cy="1087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sp>
        <p:nvSpPr>
          <p:cNvPr id="249" name="TextBox 248"/>
          <p:cNvSpPr>
            <a:spLocks noGrp="1"/>
          </p:cNvSpPr>
          <p:nvPr>
            <p:ph/>
          </p:nvPr>
        </p:nvSpPr>
        <p:spPr>
          <a:xfrm>
            <a:off x="8269237" y="537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100"/>
              <a:t> </a:t>
            </a:r>
          </a:p>
        </p:txBody>
      </p:sp>
      <p:sp>
        <p:nvSpPr>
          <p:cNvPr id="255" name="TextBox 254"/>
          <p:cNvSpPr>
            <a:spLocks noGrp="1"/>
          </p:cNvSpPr>
          <p:nvPr>
            <p:ph/>
          </p:nvPr>
        </p:nvSpPr>
        <p:spPr>
          <a:xfrm>
            <a:off x="8261999" y="5655619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100"/>
              <a:t> </a:t>
            </a:r>
          </a:p>
        </p:txBody>
      </p:sp>
      <p:sp>
        <p:nvSpPr>
          <p:cNvPr id="261" name="TextBox 260"/>
          <p:cNvSpPr>
            <a:spLocks noGrp="1"/>
          </p:cNvSpPr>
          <p:nvPr>
            <p:ph/>
          </p:nvPr>
        </p:nvSpPr>
        <p:spPr>
          <a:xfrm>
            <a:off x="8252475" y="5911142"/>
            <a:ext cx="180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Etkileşim Oranı</a:t>
            </a:r>
            <a:r>
              <a:rPr lang="en-US" sz="1100"/>
              <a:t> </a:t>
            </a:r>
          </a:p>
        </p:txBody>
      </p:sp>
      <p:sp>
        <p:nvSpPr>
          <p:cNvPr id="267" name="TextBox 266"/>
          <p:cNvSpPr>
            <a:spLocks noGrp="1"/>
          </p:cNvSpPr>
          <p:nvPr>
            <p:ph/>
          </p:nvPr>
        </p:nvSpPr>
        <p:spPr>
          <a:xfrm>
            <a:off x="10062000" y="537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2.645</a:t>
            </a:r>
            <a:r>
              <a:rPr lang="en-US" sz="1100"/>
              <a:t> </a:t>
            </a:r>
          </a:p>
        </p:txBody>
      </p:sp>
      <p:sp>
        <p:nvSpPr>
          <p:cNvPr id="273" name="TextBox 272"/>
          <p:cNvSpPr>
            <a:spLocks noGrp="1"/>
          </p:cNvSpPr>
          <p:nvPr>
            <p:ph/>
          </p:nvPr>
        </p:nvSpPr>
        <p:spPr>
          <a:xfrm>
            <a:off x="10062000" y="5655619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86</a:t>
            </a:r>
            <a:r>
              <a:rPr lang="en-US" sz="1100"/>
              <a:t> </a:t>
            </a:r>
          </a:p>
        </p:txBody>
      </p:sp>
      <p:sp>
        <p:nvSpPr>
          <p:cNvPr id="279" name="TextBox 278"/>
          <p:cNvSpPr>
            <a:spLocks noGrp="1"/>
          </p:cNvSpPr>
          <p:nvPr>
            <p:ph/>
          </p:nvPr>
        </p:nvSpPr>
        <p:spPr>
          <a:xfrm>
            <a:off x="10062000" y="5911142"/>
            <a:ext cx="1440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%0,901</a:t>
            </a:r>
            <a:r>
              <a:rPr lang="en-US" sz="1100"/>
              <a:t> </a:t>
            </a:r>
          </a:p>
        </p:txBody>
      </p:sp>
      <p:cxnSp>
        <p:nvCxnSpPr>
          <p:cNvPr id="285" name="LineObject 284"/>
          <p:cNvCxnSpPr/>
          <p:nvPr/>
        </p:nvCxnSpPr>
        <p:spPr>
          <a:xfrm flipH="1" flipV="1">
            <a:off x="8323237" y="5652000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Object 285"/>
          <p:cNvCxnSpPr/>
          <p:nvPr/>
        </p:nvCxnSpPr>
        <p:spPr>
          <a:xfrm flipH="1" flipV="1">
            <a:off x="8323237" y="5918381"/>
            <a:ext cx="3420000" cy="1588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" name="Picture287" descr="image226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536476" y="5389142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8" name="Picture288" descr="image227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536476" y="5674667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89" name="Picture289" descr="image228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1526952" y="5939714"/>
            <a:ext cx="216000" cy="216000"/>
          </a:xfrm>
          <a:prstGeom prst="rect">
            <a:avLst/>
          </a:prstGeom>
          <a:solidFill>
            <a:srgbClr val="FAFAFA"/>
          </a:solidFill>
        </p:spPr>
      </p:pic>
      <p:pic>
        <p:nvPicPr>
          <p:cNvPr id="290" name="Picture290" descr="image229.pn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9990000" y="2138381"/>
            <a:ext cx="457238" cy="457238"/>
          </a:xfrm>
          <a:prstGeom prst="rect">
            <a:avLst/>
          </a:prstGeom>
          <a:solidFill>
            <a:srgbClr val="FAFAFA"/>
          </a:solidFill>
        </p:spPr>
      </p:pic>
      <p:sp>
        <p:nvSpPr>
          <p:cNvPr id="291" name="TextBox 290"/>
          <p:cNvSpPr>
            <a:spLocks noGrp="1"/>
          </p:cNvSpPr>
          <p:nvPr>
            <p:ph/>
          </p:nvPr>
        </p:nvSpPr>
        <p:spPr>
          <a:xfrm>
            <a:off x="10447142" y="2048381"/>
            <a:ext cx="1378762" cy="63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Mercedes-Benz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399FF">
</a:srgbClr>
                </a:solidFill>
                <a:latin typeface="Arial"/>
              </a:rPr>
              <a:t>TR</a:t>
            </a:r>
            <a:r>
              <a:rPr lang="en-US" sz="1200"/>
              <a:t> </a:t>
            </a:r>
          </a:p>
        </p:txBody>
      </p:sp>
      <p:sp>
        <p:nvSpPr>
          <p:cNvPr id="297" name="TextBox 296"/>
          <p:cNvSpPr>
            <a:spLocks noGrp="1"/>
          </p:cNvSpPr>
          <p:nvPr>
            <p:ph/>
          </p:nvPr>
        </p:nvSpPr>
        <p:spPr>
          <a:xfrm>
            <a:off x="8251237" y="3189619"/>
            <a:ext cx="3470381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b">
            <a:normAutofit/>
          </a:bodyPr>
          <a:lstStyle/>
          <a:p>
            <a:pPr algn="l"/>
            <a:r>
              <a:rPr lang="en-US" sz="900" b="0" i="0" smtClean="0">
                <a:solidFill>
                  <a:srgbClr val="808080">
</a:srgbClr>
                </a:solidFill>
                <a:latin typeface="Arial"/>
              </a:rPr>
              <a:t>04 Haziran 2020 10:53</a:t>
            </a:r>
            <a:r>
              <a:rPr lang="en-US" sz="900"/>
              <a:t> </a:t>
            </a:r>
          </a:p>
        </p:txBody>
      </p:sp>
      <p:sp>
        <p:nvSpPr>
          <p:cNvPr id="303" name="TextBox 302"/>
          <p:cNvSpPr>
            <a:spLocks noGrp="1"/>
          </p:cNvSpPr>
          <p:nvPr>
            <p:ph/>
          </p:nvPr>
        </p:nvSpPr>
        <p:spPr>
          <a:xfrm>
            <a:off x="11700000" y="6487142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SocialBrands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Hyundai Türkiye Twitter hesabının son 12 aylık dönemde SocialBrands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sıralamalarında aldığı puanlar; genel sıralama, sektör sıralaması ve kategori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sıralamasında başarı performansı.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52,5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390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18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Puan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ayda marka, 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 sıralamalarında ortalama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52,5 puan almıştır.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Sıra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ayda marka, 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 genel sıralamalarında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 390. sırada yer almıştır.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0" i="0" smtClean="0">
                <a:solidFill>
                  <a:srgbClr val="FF608B">
</a:srgbClr>
                </a:solidFill>
                <a:latin typeface="Arial"/>
              </a:rPr>
              <a:t>Ortalama Sektörel Sıra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86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ayda marka, 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 Otomotiv &gt;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sıralamalarında ortalama 18. sırada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 almıştır.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23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23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31238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23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24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4" name="Picture74" descr="image23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Box 74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36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0" y="0"/>
            <a:ext cx="12193239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/>
              <a:t> </a:t>
            </a:r>
          </a:p>
        </p:txBody>
      </p:sp>
      <p:pic>
        <p:nvPicPr>
          <p:cNvPr id="8" name="Picture8" descr="image2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SocialBrands</a:t>
            </a:r>
            <a:r>
              <a:rPr lang="en-US" sz="14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234000" y="439238"/>
            <a:ext cx="9356381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SocialBrands Performansı</a:t>
            </a:r>
            <a:r>
              <a:rPr lang="en-US" sz="36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</a:t>
            </a:r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255619" y="1141238"/>
            <a:ext cx="708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SocialBrands Twitter Puanları</a:t>
            </a:r>
            <a:r>
              <a:rPr lang="en-US" sz="1200"/>
              <a:t> </a:t>
            </a:r>
          </a:p>
        </p:txBody>
      </p:sp>
      <p:pic>
        <p:nvPicPr>
          <p:cNvPr id="33" name="Picture33" descr="image2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5238" y="1958381"/>
            <a:ext cx="2102381" cy="1015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6000" b="0" i="0" smtClean="0">
                <a:solidFill>
                  <a:srgbClr val="755B90">
</a:srgbClr>
                </a:solidFill>
                <a:latin typeface="Arial"/>
              </a:rPr>
              <a:t>52,5</a:t>
            </a:r>
            <a:r>
              <a:rPr lang="en-US" sz="6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5238" y="1436381"/>
            <a:ext cx="2102381" cy="460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Ortalama</a:t>
            </a:r>
            <a:r>
              <a:rPr lang="en-US" sz="1200"/>
              <a:t> </a:t>
            </a:r>
          </a:p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SocialBrands Puanı</a:t>
            </a:r>
            <a:r>
              <a:rPr lang="en-US" sz="12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5238" y="2970000"/>
            <a:ext cx="2102381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5238" y="3160762"/>
            <a:ext cx="2102381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1" i="0" smtClean="0">
                <a:solidFill>
                  <a:srgbClr val="755B90">
</a:srgbClr>
                </a:solidFill>
                <a:latin typeface="Arial"/>
              </a:rPr>
              <a:t>Otomotiv &gt; Üreticiler</a:t>
            </a:r>
            <a:r>
              <a:rPr lang="en-US" sz="14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5238" y="4161619"/>
            <a:ext cx="2102381" cy="2170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 12 aylık dönemde markanın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 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sıralamalarında ortalama puanı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52,5 olmuştur.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Markanın ortalama sırası Genel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Sıralama’da 418, Otomotiv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sektöründe 26;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kategorisinde ise 18 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gerçekleşmiştir.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255619" y="3956381"/>
            <a:ext cx="2952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Genel Sıralama</a:t>
            </a:r>
            <a:r>
              <a:rPr lang="en-US" sz="1200"/>
              <a:t> </a:t>
            </a:r>
          </a:p>
        </p:txBody>
      </p:sp>
      <p:pic>
        <p:nvPicPr>
          <p:cNvPr id="70" name="Picture70" descr="image23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9238" y="4238285"/>
            <a:ext cx="2894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Box 70"/>
          <p:cNvSpPr>
            <a:spLocks noGrp="1"/>
          </p:cNvSpPr>
          <p:nvPr>
            <p:ph/>
          </p:nvPr>
        </p:nvSpPr>
        <p:spPr>
          <a:xfrm>
            <a:off x="3437523" y="3960000"/>
            <a:ext cx="2952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Sektörel Sıralama</a:t>
            </a:r>
            <a:r>
              <a:rPr lang="en-US" sz="1200"/>
              <a:t> </a:t>
            </a:r>
          </a:p>
        </p:txBody>
      </p:sp>
      <p:pic>
        <p:nvPicPr>
          <p:cNvPr id="77" name="Picture77" descr="image23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70381" y="4241904"/>
            <a:ext cx="2894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6619905" y="3960000"/>
            <a:ext cx="2952000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Alt Sektör Sıralaması</a:t>
            </a:r>
            <a:r>
              <a:rPr lang="en-US" sz="1200"/>
              <a:t> </a:t>
            </a:r>
          </a:p>
        </p:txBody>
      </p:sp>
      <p:pic>
        <p:nvPicPr>
          <p:cNvPr id="84" name="Picture84" descr="image23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49238" y="4241904"/>
            <a:ext cx="2894381" cy="2329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5" name="TextBox 84"/>
          <p:cNvSpPr>
            <a:spLocks noGrp="1"/>
          </p:cNvSpPr>
          <p:nvPr>
            <p:ph/>
          </p:nvPr>
        </p:nvSpPr>
        <p:spPr>
          <a:xfrm>
            <a:off x="291619" y="6570000"/>
            <a:ext cx="1140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1" smtClean="0">
                <a:solidFill>
                  <a:srgbClr val="808080">
</a:srgbClr>
                </a:solidFill>
                <a:latin typeface="Arial"/>
              </a:rPr>
              <a:t>Grafikteki değerler, markanın ilgili aydaki sırasını belirtmektedir. SocialBrands hakkında daha fazla bilgi almak ve tüm kanallarda sıralamaları incelemek için www.socialbrandsturkey.org adresini ziyaret edebilirsiniz.</a:t>
            </a:r>
            <a:r>
              <a:rPr lang="en-US" sz="900"/>
              <a:t> </a:t>
            </a:r>
          </a:p>
        </p:txBody>
      </p:sp>
      <p:sp>
        <p:nvSpPr>
          <p:cNvPr id="91" name="TextBox 90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noFill/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0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2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717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Notlar ve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717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Tanımlar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24381" y="2343619"/>
            <a:ext cx="4791619" cy="414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Rapor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Hakkında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analizleri,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performanslarını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tamamen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istatistiksel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incelemeyi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amaçlar.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Analizde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kanallarının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sunduğu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verilerden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derlenmektedir.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kanalının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sunduğu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günlük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derlenmesi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belirlenmektedir.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Değişimi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değişimi,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kanalının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belirttiği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dönemsel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artışına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göre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belirlenmektedir.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Günlük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artışlar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ilgili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gündeki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bir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önceki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göre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farkını,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artışlar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günündeki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önceki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gününden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farkını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ilgili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paylaştığı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Sadece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kişiler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coğrafi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bölgeler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için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yalnızca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reklam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değerlendirmeye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dahil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edilmemiştir.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Türleri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belirlenen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Fotoğraf,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video,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bağlantı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metin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dışında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‘Diğer’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değerlendirilmiştir. </a:t>
            </a:r>
            <a:r>
              <a:rPr lang="en-US" sz="10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6868761" y="2343619"/>
            <a:ext cx="4791619" cy="414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kullanıcıların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gerçekleştirdiği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etkileşimleri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belirtilen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gelen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gelen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farklı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türlerini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belirtmektedir.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Bu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paylaşımından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itibaren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düzenli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güncellenir.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Oranı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İleti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sayısının,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paylaşıldığı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andaki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hesaplanır.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etkileşim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tarafından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iletilerin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beğeni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retweet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sayılarının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sayısına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oranı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hesaplanır.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Verileri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Verileri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slaytları,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yer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analiz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boyunca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herkese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açık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etkinliklerinin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istatistiklerini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içerir. 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</a:t>
            </a:r>
            <a:r>
              <a:rPr lang="en-US" sz="1000"/>
              <a:t> </a:t>
            </a:r>
          </a:p>
          <a:p>
            <a:pPr algn="l"/>
            <a:r>
              <a:rPr lang="en-US" sz="1000" b="1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puanları,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markaların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sosyal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medya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etkinliklerinin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aylık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dönemlerde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tamamen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istatistiksel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algoritmik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olarak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incelenmesi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ile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hazırlanmaktadır.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SocialBrands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hakkında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detaylı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bilgi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almak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ve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diğer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sektörlerin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sıralamalarını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incelemek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için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www.socialbrands.org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adresini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ziyaret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edebilirsiniz. </a:t>
            </a:r>
            <a:r>
              <a:rPr lang="en-US" sz="1000"/>
              <a:t> </a:t>
            </a:r>
          </a:p>
        </p:txBody>
      </p:sp>
      <p:pic>
        <p:nvPicPr>
          <p:cNvPr id="36" name="Picture36" descr="image24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noFill/>
        </p:spPr>
      </p:pic>
      <p:sp>
        <p:nvSpPr>
          <p:cNvPr id="3" name="FastReport.ShapeObject 2"/>
          <p:cNvSpPr>
            <a:spLocks noGrp="1"/>
          </p:cNvSpPr>
          <p:nvPr>
            <p:ph/>
          </p:nvPr>
        </p:nvSpPr>
        <p:spPr>
          <a:xfrm>
            <a:off x="0" y="0"/>
            <a:ext cx="936000" cy="6858000"/>
          </a:xfrm>
          <a:prstGeom prst="rect">
            <a:avLst/>
          </a:prstGeom>
          <a:solidFill>
            <a:srgbClr val="483B56"/>
          </a:solidFill>
          <a:ln w="3175">
            <a:solidFill>
              <a:srgbClr val="483B56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11" name="Picture11" descr="image2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00" y="3078000"/>
            <a:ext cx="687619" cy="702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12" name="TextBox 11"/>
          <p:cNvSpPr>
            <a:spLocks noGrp="1"/>
          </p:cNvSpPr>
          <p:nvPr>
            <p:ph/>
          </p:nvPr>
        </p:nvSpPr>
        <p:spPr>
          <a:xfrm>
            <a:off x="1717238" y="1008000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Daha Fazlası</a:t>
            </a:r>
            <a:r>
              <a:rPr lang="en-US" sz="3600"/>
              <a:t> </a:t>
            </a:r>
          </a:p>
        </p:txBody>
      </p:sp>
      <p:sp>
        <p:nvSpPr>
          <p:cNvPr id="18" name="TextBox 17"/>
          <p:cNvSpPr>
            <a:spLocks noGrp="1"/>
          </p:cNvSpPr>
          <p:nvPr>
            <p:ph/>
          </p:nvPr>
        </p:nvSpPr>
        <p:spPr>
          <a:xfrm>
            <a:off x="1717238" y="1454381"/>
            <a:ext cx="408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372C44">
</a:srgbClr>
                </a:solidFill>
                <a:latin typeface="Arial"/>
              </a:rPr>
              <a:t>İçin…</a:t>
            </a:r>
            <a:r>
              <a:rPr lang="en-US" sz="3600"/>
              <a:t> </a:t>
            </a:r>
          </a:p>
        </p:txBody>
      </p:sp>
      <p:sp>
        <p:nvSpPr>
          <p:cNvPr id="24" name="TextBox 23"/>
          <p:cNvSpPr>
            <a:spLocks noGrp="1"/>
          </p:cNvSpPr>
          <p:nvPr>
            <p:ph/>
          </p:nvPr>
        </p:nvSpPr>
        <p:spPr>
          <a:xfrm>
            <a:off x="1724381" y="2883619"/>
            <a:ext cx="5367619" cy="353876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İnsanların nelerden bahsettiğini dinleyin, haberleri analiz edin, iç görüler edinin,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yükselen trendleri ilk siz görün, sesinizi kitlelere duyurun ve işinizi başarıya taşıyın!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Veri toplamadan sosyal medya yayıncılığına, itibar yönetiminden Sosyal CRM’e,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BoomSonar Suite her ihtiyacınıza cevap veren web ve sosyal medya iş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platformudur.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Milyonlarca web sitesi, tüm sosyal medya kanalları, yerel haber siteleri, bloglar,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forumlar, sözlükler, şikayet siteleri ve daha fazlasını takip edin;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Facebook, Twitter, Instagram, YouTube ve LinkedIn’deki tüm hesaplarınızı tek bir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platformdan yönetin;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İtibar yönetimi ile markanızı sahte hesaplardan, sahte kişilerden, protesto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olaylarından ve saldırgan kullanıcı gruplarından koruyun;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Social CRM ile sosyal medyayı müşteri hizmetleri kanalınız olarak kullanın,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Günlük özetler, Twitter Trending Topic uyarıları, fenomen bildirimleri ve kriz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alarmlarına ulaşın,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Sonuçlarınızı ve kampanyalarınızı gerçek zamanlı olarak görselleştirin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* Gerçek zamanlı akışlarda tüm kaynaklardan veri alın, trendleri analiz edin,</a:t>
            </a:r>
            <a:r>
              <a:rPr lang="en-US" sz="1100"/>
              <a:t> </a:t>
            </a:r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anında harekete geçin!</a:t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100"/>
              <a:t> </a:t>
            </a:r>
          </a:p>
          <a:p>
            <a:pPr algn="l"/>
            <a:r>
              <a:rPr lang="en-US" sz="1100" b="0" i="0" smtClean="0">
                <a:solidFill>
                  <a:srgbClr val="372C44">
</a:srgbClr>
                </a:solidFill>
                <a:latin typeface="Arial"/>
              </a:rPr>
              <a:t>BoomSonar Suite’i hemen denemek için bize ulaşın.</a:t>
            </a:r>
            <a:r>
              <a:rPr lang="en-US" sz="1100"/>
              <a:t> </a:t>
            </a:r>
          </a:p>
        </p:txBody>
      </p:sp>
      <p:sp>
        <p:nvSpPr>
          <p:cNvPr id="30" name="TextBox 29"/>
          <p:cNvSpPr>
            <a:spLocks noGrp="1"/>
          </p:cNvSpPr>
          <p:nvPr>
            <p:ph/>
          </p:nvPr>
        </p:nvSpPr>
        <p:spPr>
          <a:xfrm>
            <a:off x="1717238" y="2343619"/>
            <a:ext cx="3240000" cy="52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Web ve Sosyal Medya</a:t>
            </a:r>
            <a:r>
              <a:rPr lang="en-US" sz="1400"/>
              <a:t> </a:t>
            </a:r>
          </a:p>
          <a:p>
            <a:pPr algn="l"/>
            <a:r>
              <a:rPr lang="en-US" sz="1400" b="1" i="0" smtClean="0">
                <a:solidFill>
                  <a:srgbClr val="372C44">
</a:srgbClr>
                </a:solidFill>
                <a:latin typeface="Arial"/>
              </a:rPr>
              <a:t>Akıllı İş Platformu</a:t>
            </a:r>
            <a:r>
              <a:rPr lang="en-US" sz="1400"/>
              <a:t> </a:t>
            </a:r>
          </a:p>
        </p:txBody>
      </p:sp>
      <p:sp>
        <p:nvSpPr>
          <p:cNvPr id="36" name="TextBox 35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39</a:t>
            </a:r>
            <a:r>
              <a:rPr lang="en-US" sz="1800"/>
              <a:t> </a:t>
            </a:r>
          </a:p>
        </p:txBody>
      </p:sp>
      <p:sp>
        <p:nvSpPr>
          <p:cNvPr id="42" name="TextBox 41"/>
          <p:cNvSpPr>
            <a:spLocks noGrp="1"/>
          </p:cNvSpPr>
          <p:nvPr>
            <p:ph/>
          </p:nvPr>
        </p:nvSpPr>
        <p:spPr>
          <a:xfrm>
            <a:off x="8546381" y="4874381"/>
            <a:ext cx="193676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u="sng" smtClean="0">
                <a:solidFill>
                  <a:srgbClr val="3399FF">
</a:srgbClr>
                </a:solidFill>
                <a:latin typeface="Arial"/>
              </a:rPr>
              <a:t>www.boomsonar.com</a:t>
            </a:r>
            <a:r>
              <a:rPr lang="en-US" sz="1400"/>
              <a:t> </a:t>
            </a:r>
          </a:p>
        </p:txBody>
      </p:sp>
      <p:sp>
        <p:nvSpPr>
          <p:cNvPr id="48" name="TextBox 47"/>
          <p:cNvSpPr>
            <a:spLocks noGrp="1"/>
          </p:cNvSpPr>
          <p:nvPr>
            <p:ph/>
          </p:nvPr>
        </p:nvSpPr>
        <p:spPr>
          <a:xfrm>
            <a:off x="8445619" y="5220000"/>
            <a:ext cx="2138381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u="sng" smtClean="0">
                <a:solidFill>
                  <a:srgbClr val="3399FF">
</a:srgbClr>
                </a:solidFill>
                <a:latin typeface="Arial"/>
              </a:rPr>
              <a:t>sonar@boomsonar.com</a:t>
            </a:r>
            <a:r>
              <a:rPr lang="en-US" sz="1400"/>
              <a:t> </a:t>
            </a:r>
          </a:p>
        </p:txBody>
      </p:sp>
      <p:sp>
        <p:nvSpPr>
          <p:cNvPr id="54" name="TextBox 53"/>
          <p:cNvSpPr>
            <a:spLocks noGrp="1"/>
          </p:cNvSpPr>
          <p:nvPr>
            <p:ph/>
          </p:nvPr>
        </p:nvSpPr>
        <p:spPr>
          <a:xfrm>
            <a:off x="8254762" y="5580000"/>
            <a:ext cx="25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696969">
</a:srgbClr>
                </a:solidFill>
                <a:latin typeface="Arial"/>
              </a:rPr>
              <a:t>(90) 212 293 8000</a:t>
            </a:r>
            <a:r>
              <a:rPr lang="en-US" sz="1400"/>
              <a:t> </a:t>
            </a:r>
          </a:p>
        </p:txBody>
      </p:sp>
      <p:sp>
        <p:nvSpPr>
          <p:cNvPr id="60" name="TextBox 59"/>
          <p:cNvSpPr>
            <a:spLocks noGrp="1"/>
          </p:cNvSpPr>
          <p:nvPr>
            <p:ph/>
          </p:nvPr>
        </p:nvSpPr>
        <p:spPr>
          <a:xfrm>
            <a:off x="8100000" y="6120000"/>
            <a:ext cx="135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@BoomSonarSuite</a:t>
            </a:r>
            <a:r>
              <a:rPr lang="en-US" sz="1000"/>
              <a:t> </a:t>
            </a:r>
          </a:p>
        </p:txBody>
      </p:sp>
      <p:sp>
        <p:nvSpPr>
          <p:cNvPr id="66" name="TextBox 65"/>
          <p:cNvSpPr>
            <a:spLocks noGrp="1"/>
          </p:cNvSpPr>
          <p:nvPr>
            <p:ph/>
          </p:nvPr>
        </p:nvSpPr>
        <p:spPr>
          <a:xfrm>
            <a:off x="8100000" y="6422857"/>
            <a:ext cx="135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/BoomSonarSuite</a:t>
            </a:r>
            <a:r>
              <a:rPr lang="en-US" sz="1000"/>
              <a:t> </a:t>
            </a:r>
          </a:p>
        </p:txBody>
      </p:sp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9900000" y="6120000"/>
            <a:ext cx="16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@socialmediamonitoring</a:t>
            </a:r>
            <a:r>
              <a:rPr lang="en-US" sz="1000"/>
              <a:t> </a:t>
            </a:r>
          </a:p>
        </p:txBody>
      </p:sp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9900000" y="6422857"/>
            <a:ext cx="1620000" cy="324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696969">
</a:srgbClr>
                </a:solidFill>
                <a:latin typeface="Arial"/>
              </a:rPr>
              <a:t>/socialmediamonitoring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Genel Bakış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Twitter hesabı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verilerinin genel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522761" y="3826762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170K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996761" y="3826762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19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474381" y="3826762"/>
            <a:ext cx="2232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73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Toplam Takipçi Sayısı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hesabın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 sayısı 169.575 olmuştur.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dönem boyunca 317  hayran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kaybederek %0,187 küçülmüştür.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Paylaşılan İleti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duvarında toplam 19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paylaşılmıştır. En çok paylaşılan ileti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türü, 8 ileti ile metin olmuştur.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Etkileşim Sayısı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–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 tarafından paylaşılan içerikler,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70 beğeni ve 3 retweet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almıştır.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4</a:t>
            </a:r>
            <a:r>
              <a:rPr lang="en-US" sz="1800"/>
              <a:t> </a:t>
            </a:r>
          </a:p>
        </p:txBody>
      </p:sp>
      <p:pic>
        <p:nvPicPr>
          <p:cNvPr id="80" name="Picture80" descr="image1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39" cy="6858000"/>
          </a:xfrm>
          <a:prstGeom prst="rect">
            <a:avLst/>
          </a:prstGeom>
          <a:solidFill>
            <a:srgbClr val="372C44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3726000" y="4021238"/>
            <a:ext cx="468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TICK TOCK BOOM DIGITAL PR &amp; MARKETING © 2022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contact@boomsocial.com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/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(+90) 212 293 8000</a:t>
            </a:r>
            <a:r>
              <a:rPr lang="en-US" sz="10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610000" y="5490000"/>
            <a:ext cx="126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BoomSocial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BoomSonar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Trendweek</a:t>
            </a:r>
            <a:r>
              <a:rPr lang="en-US" sz="10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3690000" y="5490000"/>
            <a:ext cx="288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http://www.boomsocial.com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http://www.boomsonar.com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http://www.trendweek.com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6840000" y="5490000"/>
            <a:ext cx="126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Twitter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Facebook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LinkedIn</a:t>
            </a:r>
            <a:r>
              <a:rPr lang="en-US" sz="1000"/>
              <a:t> </a:t>
            </a:r>
          </a:p>
        </p:txBody>
      </p:sp>
      <p:sp>
        <p:nvSpPr>
          <p:cNvPr id="27" name="TextBox 26"/>
          <p:cNvSpPr>
            <a:spLocks noGrp="1"/>
          </p:cNvSpPr>
          <p:nvPr>
            <p:ph/>
          </p:nvPr>
        </p:nvSpPr>
        <p:spPr>
          <a:xfrm>
            <a:off x="7920000" y="5490000"/>
            <a:ext cx="3330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http://twitter.com/ttboom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http://www.facebook.com/TickTockBoom</a:t>
            </a:r>
            <a:r>
              <a:rPr lang="en-US" sz="1000"/>
              <a:t> </a:t>
            </a:r>
          </a:p>
          <a:p>
            <a:pPr algn="l"/>
            <a:r>
              <a:rPr lang="en-US" sz="1000" b="0" i="0" smtClean="0">
                <a:solidFill>
                  <a:srgbClr val="FFFFFF">
</a:srgbClr>
                </a:solidFill>
                <a:latin typeface="Arial"/>
              </a:rPr>
              <a:t>http://www.linkedin.com/company/ticktockboom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Genel Bakış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55619" y="4806000"/>
            <a:ext cx="5040000" cy="1756762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Türkiye &gt; Otomotiv &gt; Üreticiler sektöründe yer alan Hyundai Türkiye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Twitter hesabı takipçi sayısı, 01.06.2020 - 30.06.2020 tarihleri arasında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169.892 kişiden, 317 azalarak 169.575 kişiye geriledi.</a:t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/>
            </a:r>
            <a:r>
              <a:rPr lang="en-US" sz="1200"/>
              <a:t> </a:t>
            </a:r>
          </a:p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Dönem boyunca hesaptan paylaşılan 19 ileti, 70 beğeni ve 3 retweet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aldı.</a:t>
            </a:r>
            <a:r>
              <a:rPr lang="en-US" sz="1200"/>
              <a:t> </a:t>
            </a:r>
          </a:p>
        </p:txBody>
      </p:sp>
      <p:sp>
        <p:nvSpPr>
          <p:cNvPr id="15" name="FastReport.ShapeObject 14"/>
          <p:cNvSpPr>
            <a:spLocks noGrp="1"/>
          </p:cNvSpPr>
          <p:nvPr>
            <p:ph/>
          </p:nvPr>
        </p:nvSpPr>
        <p:spPr>
          <a:xfrm>
            <a:off x="306000" y="1220381"/>
            <a:ext cx="11635238" cy="3229238"/>
          </a:xfrm>
          <a:prstGeom prst="rect">
            <a:avLst/>
          </a:prstGeom>
          <a:solidFill>
            <a:srgbClr val="FAFAFA"/>
          </a:solidFill>
          <a:ln w="12700">
            <a:solidFill>
              <a:srgbClr val="FFFFFF"/>
            </a:solidFill>
            <a:prstDash val="solid"/>
          </a:ln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800"/>
              <a:t> </a:t>
            </a:r>
          </a:p>
        </p:txBody>
      </p:sp>
      <p:pic>
        <p:nvPicPr>
          <p:cNvPr id="23" name="Picture23" descr="imag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7238" y="1220381"/>
            <a:ext cx="8334000" cy="3229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4" name="Picture24" descr="image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8762" y="1767619"/>
            <a:ext cx="1306762" cy="1306762"/>
          </a:xfrm>
          <a:prstGeom prst="rect">
            <a:avLst/>
          </a:prstGeom>
          <a:noFill/>
        </p:spPr>
      </p:pic>
      <p:sp>
        <p:nvSpPr>
          <p:cNvPr id="25" name="TextBox 2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31" name="TextBox 30"/>
          <p:cNvSpPr>
            <a:spLocks noGrp="1"/>
          </p:cNvSpPr>
          <p:nvPr>
            <p:ph/>
          </p:nvPr>
        </p:nvSpPr>
        <p:spPr>
          <a:xfrm>
            <a:off x="284380" y="3240000"/>
            <a:ext cx="3319238" cy="338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0" i="0" smtClean="0">
                <a:solidFill>
                  <a:srgbClr val="372C44">
</a:srgbClr>
                </a:solidFill>
                <a:latin typeface="Arial"/>
              </a:rPr>
              <a:t>Hyundai Türkiye</a:t>
            </a:r>
            <a:r>
              <a:rPr lang="en-US" sz="1600"/>
              <a:t> </a:t>
            </a:r>
          </a:p>
        </p:txBody>
      </p:sp>
      <p:sp>
        <p:nvSpPr>
          <p:cNvPr id="37" name="TextBox 36"/>
          <p:cNvSpPr>
            <a:spLocks noGrp="1"/>
          </p:cNvSpPr>
          <p:nvPr>
            <p:ph/>
          </p:nvPr>
        </p:nvSpPr>
        <p:spPr>
          <a:xfrm>
            <a:off x="284380" y="3682762"/>
            <a:ext cx="3319238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808080">
</a:srgbClr>
                </a:solidFill>
                <a:latin typeface="Arial"/>
              </a:rPr>
              <a:t>http://twitter.com/HyundaiTurkiye</a:t>
            </a:r>
            <a:r>
              <a:rPr lang="en-US" sz="1000"/>
              <a:t> </a:t>
            </a:r>
          </a:p>
        </p:txBody>
      </p:sp>
      <p:sp>
        <p:nvSpPr>
          <p:cNvPr id="43" name="TextBox 42"/>
          <p:cNvSpPr>
            <a:spLocks noGrp="1"/>
          </p:cNvSpPr>
          <p:nvPr>
            <p:ph/>
          </p:nvPr>
        </p:nvSpPr>
        <p:spPr>
          <a:xfrm>
            <a:off x="255619" y="4525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Genel Bilgiler</a:t>
            </a:r>
            <a:r>
              <a:rPr lang="en-US" sz="1200"/>
              <a:t> </a:t>
            </a:r>
          </a:p>
        </p:txBody>
      </p:sp>
      <p:sp>
        <p:nvSpPr>
          <p:cNvPr id="49" name="TextBox 48"/>
          <p:cNvSpPr>
            <a:spLocks noGrp="1"/>
          </p:cNvSpPr>
          <p:nvPr>
            <p:ph/>
          </p:nvPr>
        </p:nvSpPr>
        <p:spPr>
          <a:xfrm>
            <a:off x="5500762" y="4525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Takipçi Sayısı</a:t>
            </a:r>
            <a:r>
              <a:rPr lang="en-US" sz="1200"/>
              <a:t> </a:t>
            </a:r>
          </a:p>
        </p:txBody>
      </p:sp>
      <p:pic>
        <p:nvPicPr>
          <p:cNvPr id="55" name="Picture55" descr="image1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44000" y="4806000"/>
            <a:ext cx="6397238" cy="1756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6" name="TextBox 55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Marka Özeti</a:t>
            </a:r>
            <a:r>
              <a:rPr lang="en-US" sz="3600"/>
              <a:t> </a:t>
            </a:r>
          </a:p>
        </p:txBody>
      </p:sp>
      <p:sp>
        <p:nvSpPr>
          <p:cNvPr id="62" name="TextBox 61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Grp="1"/>
          </p:cNvSpPr>
          <p:nvPr>
            <p:ph/>
          </p:nvPr>
        </p:nvSpPr>
        <p:spPr>
          <a:xfrm>
            <a:off x="2505619" y="475238"/>
            <a:ext cx="7056000" cy="77038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4400" b="1" i="0" smtClean="0">
                <a:solidFill>
                  <a:srgbClr val="755B90">
</a:srgbClr>
                </a:solidFill>
                <a:latin typeface="Arial"/>
              </a:rPr>
              <a:t>Takipçi Verileri</a:t>
            </a:r>
            <a:r>
              <a:rPr lang="en-US" sz="4400"/>
              <a:t> </a:t>
            </a:r>
          </a:p>
        </p:txBody>
      </p:sp>
      <p:sp>
        <p:nvSpPr>
          <p:cNvPr id="8" name="TextBox 7"/>
          <p:cNvSpPr>
            <a:spLocks noGrp="1"/>
          </p:cNvSpPr>
          <p:nvPr>
            <p:ph/>
          </p:nvPr>
        </p:nvSpPr>
        <p:spPr>
          <a:xfrm>
            <a:off x="3060000" y="1386000"/>
            <a:ext cx="6069619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01 Haziran 2020 - 30 Haziran 2020 tarihleri arasında Hyundai Türkiye Twitter hesabı</a:t>
            </a:r>
            <a:r>
              <a:rPr lang="en-US" sz="1200"/>
              <a:t> </a:t>
            </a:r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için Takipçi Sayısı, Takipçi Değişimi ve Sektör Liderleri verilerinin değerlendirmesi.</a:t>
            </a:r>
            <a:r>
              <a:rPr lang="en-US" sz="1200"/>
              <a:t> </a:t>
            </a:r>
          </a:p>
        </p:txBody>
      </p:sp>
      <p:sp>
        <p:nvSpPr>
          <p:cNvPr id="14" name="TextBox 13"/>
          <p:cNvSpPr>
            <a:spLocks noGrp="1"/>
          </p:cNvSpPr>
          <p:nvPr>
            <p:ph/>
          </p:nvPr>
        </p:nvSpPr>
        <p:spPr>
          <a:xfrm>
            <a:off x="1155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170K</a:t>
            </a:r>
            <a:r>
              <a:rPr lang="en-US" sz="5400"/>
              <a:t> </a:t>
            </a:r>
          </a:p>
        </p:txBody>
      </p:sp>
      <p:sp>
        <p:nvSpPr>
          <p:cNvPr id="20" name="TextBox 19"/>
          <p:cNvSpPr>
            <a:spLocks noGrp="1"/>
          </p:cNvSpPr>
          <p:nvPr>
            <p:ph/>
          </p:nvPr>
        </p:nvSpPr>
        <p:spPr>
          <a:xfrm>
            <a:off x="4626000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-317</a:t>
            </a:r>
            <a:r>
              <a:rPr lang="en-US" sz="5400"/>
              <a:t> </a:t>
            </a:r>
          </a:p>
        </p:txBody>
      </p:sp>
      <p:sp>
        <p:nvSpPr>
          <p:cNvPr id="26" name="TextBox 25"/>
          <p:cNvSpPr>
            <a:spLocks noGrp="1"/>
          </p:cNvSpPr>
          <p:nvPr>
            <p:ph/>
          </p:nvPr>
        </p:nvSpPr>
        <p:spPr>
          <a:xfrm>
            <a:off x="8103619" y="3826762"/>
            <a:ext cx="2970000" cy="925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5400" b="0" i="0" smtClean="0">
                <a:solidFill>
                  <a:srgbClr val="FF608B">
</a:srgbClr>
                </a:solidFill>
                <a:latin typeface="Arial"/>
              </a:rPr>
              <a:t>%-0,19</a:t>
            </a:r>
            <a:r>
              <a:rPr lang="en-US" sz="5400"/>
              <a:t> </a:t>
            </a:r>
          </a:p>
        </p:txBody>
      </p:sp>
      <p:sp>
        <p:nvSpPr>
          <p:cNvPr id="32" name="TextBox 31"/>
          <p:cNvSpPr>
            <a:spLocks noGrp="1"/>
          </p:cNvSpPr>
          <p:nvPr>
            <p:ph/>
          </p:nvPr>
        </p:nvSpPr>
        <p:spPr>
          <a:xfrm>
            <a:off x="1522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Toplam Takipçi Sayısı</a:t>
            </a:r>
            <a:r>
              <a:rPr lang="en-US" sz="1100"/>
              <a:t> </a:t>
            </a:r>
          </a:p>
        </p:txBody>
      </p:sp>
      <p:sp>
        <p:nvSpPr>
          <p:cNvPr id="38" name="TextBox 37"/>
          <p:cNvSpPr>
            <a:spLocks noGrp="1"/>
          </p:cNvSpPr>
          <p:nvPr>
            <p:ph/>
          </p:nvPr>
        </p:nvSpPr>
        <p:spPr>
          <a:xfrm>
            <a:off x="1522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hesabın toplam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 sayısı 169.575 olmuştur.</a:t>
            </a:r>
            <a:r>
              <a:rPr lang="en-US" sz="1000"/>
              <a:t> </a:t>
            </a:r>
          </a:p>
        </p:txBody>
      </p:sp>
      <p:cxnSp>
        <p:nvCxnSpPr>
          <p:cNvPr id="44" name="LineObject 43"/>
          <p:cNvCxnSpPr/>
          <p:nvPr/>
        </p:nvCxnSpPr>
        <p:spPr>
          <a:xfrm flipH="1" flipV="1">
            <a:off x="1522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>
            <a:spLocks noGrp="1"/>
          </p:cNvSpPr>
          <p:nvPr>
            <p:ph/>
          </p:nvPr>
        </p:nvSpPr>
        <p:spPr>
          <a:xfrm>
            <a:off x="499676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Takipçi Sayısındaki Değişim</a:t>
            </a:r>
            <a:r>
              <a:rPr lang="en-US" sz="1100"/>
              <a:t> </a:t>
            </a:r>
          </a:p>
        </p:txBody>
      </p:sp>
      <p:sp>
        <p:nvSpPr>
          <p:cNvPr id="51" name="TextBox 50"/>
          <p:cNvSpPr>
            <a:spLocks noGrp="1"/>
          </p:cNvSpPr>
          <p:nvPr>
            <p:ph/>
          </p:nvPr>
        </p:nvSpPr>
        <p:spPr>
          <a:xfrm>
            <a:off x="499676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hesap, 317 takipçi kaybetmiştir.</a:t>
            </a:r>
            <a:r>
              <a:rPr lang="en-US" sz="1000"/>
              <a:t> </a:t>
            </a:r>
          </a:p>
        </p:txBody>
      </p:sp>
      <p:cxnSp>
        <p:nvCxnSpPr>
          <p:cNvPr id="57" name="LineObject 56"/>
          <p:cNvCxnSpPr/>
          <p:nvPr/>
        </p:nvCxnSpPr>
        <p:spPr>
          <a:xfrm flipH="1" flipV="1">
            <a:off x="499676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8474381" y="4842000"/>
            <a:ext cx="2232000" cy="262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100" b="1" i="0" smtClean="0">
                <a:solidFill>
                  <a:srgbClr val="FF608B">
</a:srgbClr>
                </a:solidFill>
                <a:latin typeface="Arial"/>
              </a:rPr>
              <a:t>Takipçi Değişim Oranı</a:t>
            </a:r>
            <a:r>
              <a:rPr lang="en-US" sz="11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8474381" y="5270381"/>
            <a:ext cx="2232000" cy="1080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 döneminde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 toplam takipçi sayısı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%-0,19  azalmıştır.</a:t>
            </a:r>
            <a:r>
              <a:rPr lang="en-US" sz="1000"/>
              <a:t> </a:t>
            </a:r>
          </a:p>
        </p:txBody>
      </p:sp>
      <p:cxnSp>
        <p:nvCxnSpPr>
          <p:cNvPr id="70" name="LineObject 69"/>
          <p:cNvCxnSpPr/>
          <p:nvPr/>
        </p:nvCxnSpPr>
        <p:spPr>
          <a:xfrm flipH="1" flipV="1">
            <a:off x="8474381" y="5173238"/>
            <a:ext cx="2232000" cy="1588"/>
          </a:xfrm>
          <a:prstGeom prst="line">
            <a:avLst/>
          </a:prstGeom>
          <a:noFill/>
          <a:ln w="12700">
            <a:solidFill>
              <a:srgbClr val="372C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71" descr="image1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7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2" name="Picture72" descr="image1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78000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3" name="Picture73" descr="image19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5619" y="3074381"/>
            <a:ext cx="669619" cy="6696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4" name="TextBox 7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6</a:t>
            </a:r>
            <a:r>
              <a:rPr lang="en-US" sz="1800"/>
              <a:t> </a:t>
            </a:r>
          </a:p>
        </p:txBody>
      </p:sp>
      <p:pic>
        <p:nvPicPr>
          <p:cNvPr id="80" name="Picture80" descr="image2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Takipçi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33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Günlere Göre Takipçi Sayısı</a:t>
            </a:r>
            <a:r>
              <a:rPr lang="en-US" sz="1200"/>
              <a:t> </a:t>
            </a:r>
          </a:p>
        </p:txBody>
      </p:sp>
      <p:pic>
        <p:nvPicPr>
          <p:cNvPr id="27" name="Picture27" descr="image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169.575</a:t>
            </a:r>
            <a:r>
              <a:rPr lang="en-US" sz="28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Toplam Takipçi Sayısı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10098000" y="3258000"/>
            <a:ext cx="183600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-317</a:t>
            </a:r>
            <a:r>
              <a:rPr lang="en-US" sz="28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 Sayısındaki Değişim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10098000" y="5212762"/>
            <a:ext cx="183600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%-0,19</a:t>
            </a:r>
            <a:r>
              <a:rPr lang="en-US" sz="28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Takipçi Değişim Oranı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pic>
        <p:nvPicPr>
          <p:cNvPr id="82" name="Picture82" descr="image2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835238" y="3409238"/>
            <a:ext cx="262761" cy="2412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3" name="Picture83" descr="image2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10001" y="5367619"/>
            <a:ext cx="262761" cy="2412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4" name="TextBox 83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7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5F5F5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791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Sektör Takipçi Performansı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249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Marka ve Sektör Takipçi Sayıları:</a:t>
            </a:r>
            <a:r>
              <a:rPr lang="en-US" sz="1200"/>
              <a:t> </a:t>
            </a:r>
          </a:p>
        </p:txBody>
      </p:sp>
      <p:pic>
        <p:nvPicPr>
          <p:cNvPr id="27" name="Picture27" descr="image2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2610000" y="1141238"/>
            <a:ext cx="555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755B90">
</a:srgbClr>
                </a:solidFill>
                <a:latin typeface="Arial"/>
              </a:rPr>
              <a:t>Türkiye &gt;  Otomotiv &gt; Üreticiler</a:t>
            </a:r>
            <a:r>
              <a:rPr lang="en-US" sz="12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2221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2800" b="0" i="0" smtClean="0">
                <a:solidFill>
                  <a:srgbClr val="372C44">
</a:srgbClr>
                </a:solidFill>
                <a:latin typeface="Arial"/>
              </a:rPr>
              <a:t>5.sırada</a:t>
            </a:r>
            <a:r>
              <a:rPr lang="en-US" sz="28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1940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32 hesap arasında</a:t>
            </a:r>
            <a:r>
              <a:rPr lang="en-US" sz="12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2880000"/>
            <a:ext cx="2095238" cy="900000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30.06.2020 tarihinde Hyundai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Türkiye, Otomotiv – Üreticiler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sektöründeki 32 hesap arasında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en çok takipçisi olan 5. hesap.</a:t>
            </a:r>
            <a:r>
              <a:rPr lang="en-US" sz="1000"/>
              <a:t> </a:t>
            </a:r>
          </a:p>
        </p:txBody>
      </p:sp>
      <p:pic>
        <p:nvPicPr>
          <p:cNvPr id="52" name="Picture52" descr="image2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16381" y="1396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3" name="TextBox 52"/>
          <p:cNvSpPr>
            <a:spLocks noGrp="1"/>
          </p:cNvSpPr>
          <p:nvPr>
            <p:ph/>
          </p:nvPr>
        </p:nvSpPr>
        <p:spPr>
          <a:xfrm>
            <a:off x="9838761" y="4939238"/>
            <a:ext cx="2095238" cy="583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4000" b="0" i="0" smtClean="0">
                <a:solidFill>
                  <a:srgbClr val="372C44">
</a:srgbClr>
                </a:solidFill>
                <a:latin typeface="Arial"/>
              </a:rPr>
              <a:t>%101</a:t>
            </a:r>
            <a:r>
              <a:rPr lang="en-US" sz="4000"/>
              <a:t> </a:t>
            </a:r>
          </a:p>
        </p:txBody>
      </p:sp>
      <p:sp>
        <p:nvSpPr>
          <p:cNvPr id="59" name="TextBox 58"/>
          <p:cNvSpPr>
            <a:spLocks noGrp="1"/>
          </p:cNvSpPr>
          <p:nvPr>
            <p:ph/>
          </p:nvPr>
        </p:nvSpPr>
        <p:spPr>
          <a:xfrm>
            <a:off x="9838761" y="471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Sektör ortalamasına göre</a:t>
            </a:r>
            <a:r>
              <a:rPr lang="en-US" sz="1200"/>
              <a:t> </a:t>
            </a:r>
          </a:p>
        </p:txBody>
      </p:sp>
      <p:sp>
        <p:nvSpPr>
          <p:cNvPr id="65" name="TextBox 64"/>
          <p:cNvSpPr>
            <a:spLocks noGrp="1"/>
          </p:cNvSpPr>
          <p:nvPr>
            <p:ph/>
          </p:nvPr>
        </p:nvSpPr>
        <p:spPr>
          <a:xfrm>
            <a:off x="9838761" y="5954381"/>
            <a:ext cx="2095238" cy="709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Hesabın takipçi sayısı, sektör</a:t>
            </a:r>
            <a:r>
              <a:rPr lang="en-US" sz="1000"/>
              <a:t> </a:t>
            </a:r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ortalamasından %101</a:t>
            </a:r>
            <a:r>
              <a:rPr lang="en-US" sz="1000"/>
              <a:t> </a:t>
            </a:r>
          </a:p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 daha fazladır.</a:t>
            </a:r>
            <a:r>
              <a:rPr lang="en-US" sz="1000"/>
              <a:t> </a:t>
            </a:r>
          </a:p>
        </p:txBody>
      </p:sp>
      <p:pic>
        <p:nvPicPr>
          <p:cNvPr id="71" name="Picture71" descr="image28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16381" y="4168762"/>
            <a:ext cx="496761" cy="4967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2" name="TextBox 71"/>
          <p:cNvSpPr>
            <a:spLocks noGrp="1"/>
          </p:cNvSpPr>
          <p:nvPr>
            <p:ph/>
          </p:nvPr>
        </p:nvSpPr>
        <p:spPr>
          <a:xfrm>
            <a:off x="9838761" y="5590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200" b="0" i="0" smtClean="0">
                <a:solidFill>
                  <a:srgbClr val="FF608B">
</a:srgbClr>
                </a:solidFill>
                <a:latin typeface="Arial"/>
              </a:rPr>
              <a:t>daha fazla takipçi</a:t>
            </a:r>
            <a:r>
              <a:rPr lang="en-US" sz="1200"/>
              <a:t> </a:t>
            </a:r>
          </a:p>
        </p:txBody>
      </p:sp>
      <p:sp>
        <p:nvSpPr>
          <p:cNvPr id="78" name="TextBox 77"/>
          <p:cNvSpPr>
            <a:spLocks noGrp="1"/>
          </p:cNvSpPr>
          <p:nvPr>
            <p:ph/>
          </p:nvPr>
        </p:nvSpPr>
        <p:spPr>
          <a:xfrm>
            <a:off x="11865619" y="6483619"/>
            <a:ext cx="313238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8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2" descr="image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39" y="349238"/>
            <a:ext cx="1101619" cy="2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>
            <a:spLocks noGrp="1"/>
          </p:cNvSpPr>
          <p:nvPr>
            <p:ph/>
          </p:nvPr>
        </p:nvSpPr>
        <p:spPr>
          <a:xfrm>
            <a:off x="255619" y="302380"/>
            <a:ext cx="3294000" cy="252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400" b="0" i="0" smtClean="0">
                <a:solidFill>
                  <a:srgbClr val="FF608B">
</a:srgbClr>
                </a:solidFill>
                <a:latin typeface="Arial"/>
              </a:rPr>
              <a:t>Takipçi Verileri</a:t>
            </a:r>
            <a:r>
              <a:rPr lang="en-US" sz="1400"/>
              <a:t> </a:t>
            </a:r>
          </a:p>
        </p:txBody>
      </p:sp>
      <p:sp>
        <p:nvSpPr>
          <p:cNvPr id="9" name="TextBox 8"/>
          <p:cNvSpPr>
            <a:spLocks noGrp="1"/>
          </p:cNvSpPr>
          <p:nvPr>
            <p:ph/>
          </p:nvPr>
        </p:nvSpPr>
        <p:spPr>
          <a:xfrm>
            <a:off x="234000" y="439238"/>
            <a:ext cx="5666380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3600" b="1" i="0" smtClean="0">
                <a:solidFill>
                  <a:srgbClr val="755B90">
</a:srgbClr>
                </a:solidFill>
                <a:latin typeface="Arial"/>
              </a:rPr>
              <a:t>Takipçi Değişimi</a:t>
            </a:r>
            <a:r>
              <a:rPr lang="en-US" sz="3600"/>
              <a:t> </a:t>
            </a:r>
          </a:p>
        </p:txBody>
      </p:sp>
      <p:sp>
        <p:nvSpPr>
          <p:cNvPr id="15" name="TextBox 14"/>
          <p:cNvSpPr>
            <a:spLocks noGrp="1"/>
          </p:cNvSpPr>
          <p:nvPr>
            <p:ph/>
          </p:nvPr>
        </p:nvSpPr>
        <p:spPr>
          <a:xfrm>
            <a:off x="10263620" y="763238"/>
            <a:ext cx="1706381" cy="244761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21" name="TextBox 20"/>
          <p:cNvSpPr>
            <a:spLocks noGrp="1"/>
          </p:cNvSpPr>
          <p:nvPr>
            <p:ph/>
          </p:nvPr>
        </p:nvSpPr>
        <p:spPr>
          <a:xfrm>
            <a:off x="255619" y="1141238"/>
            <a:ext cx="9151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200" b="0" i="0" smtClean="0">
                <a:solidFill>
                  <a:srgbClr val="372C44">
</a:srgbClr>
                </a:solidFill>
                <a:latin typeface="Arial"/>
              </a:rPr>
              <a:t>Hyundai Türkiye Günlere Göre Takipçi Sayısı Değişimi</a:t>
            </a:r>
            <a:r>
              <a:rPr lang="en-US" sz="1200"/>
              <a:t> </a:t>
            </a:r>
          </a:p>
        </p:txBody>
      </p:sp>
      <p:pic>
        <p:nvPicPr>
          <p:cNvPr id="27" name="Picture27" descr="image3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000" y="1419523"/>
            <a:ext cx="9266381" cy="51407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TextBox 27"/>
          <p:cNvSpPr>
            <a:spLocks noGrp="1"/>
          </p:cNvSpPr>
          <p:nvPr>
            <p:ph/>
          </p:nvPr>
        </p:nvSpPr>
        <p:spPr>
          <a:xfrm>
            <a:off x="9838761" y="1335619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-317</a:t>
            </a:r>
            <a:r>
              <a:rPr lang="en-US" sz="3600"/>
              <a:t> </a:t>
            </a:r>
          </a:p>
        </p:txBody>
      </p:sp>
      <p:sp>
        <p:nvSpPr>
          <p:cNvPr id="34" name="TextBox 33"/>
          <p:cNvSpPr>
            <a:spLocks noGrp="1"/>
          </p:cNvSpPr>
          <p:nvPr>
            <p:ph/>
          </p:nvPr>
        </p:nvSpPr>
        <p:spPr>
          <a:xfrm>
            <a:off x="9838761" y="1969238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Takipçi Sayısı Değişimi</a:t>
            </a:r>
            <a:r>
              <a:rPr lang="en-US" sz="1000"/>
              <a:t> </a:t>
            </a:r>
          </a:p>
        </p:txBody>
      </p:sp>
      <p:sp>
        <p:nvSpPr>
          <p:cNvPr id="40" name="TextBox 39"/>
          <p:cNvSpPr>
            <a:spLocks noGrp="1"/>
          </p:cNvSpPr>
          <p:nvPr>
            <p:ph/>
          </p:nvPr>
        </p:nvSpPr>
        <p:spPr>
          <a:xfrm>
            <a:off x="9838761" y="219238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46" name="TextBox 45"/>
          <p:cNvSpPr>
            <a:spLocks noGrp="1"/>
          </p:cNvSpPr>
          <p:nvPr>
            <p:ph/>
          </p:nvPr>
        </p:nvSpPr>
        <p:spPr>
          <a:xfrm>
            <a:off x="9838761" y="3258000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%-0,19</a:t>
            </a:r>
            <a:r>
              <a:rPr lang="en-US" sz="3600"/>
              <a:t> </a:t>
            </a:r>
          </a:p>
        </p:txBody>
      </p:sp>
      <p:sp>
        <p:nvSpPr>
          <p:cNvPr id="52" name="TextBox 51"/>
          <p:cNvSpPr>
            <a:spLocks noGrp="1"/>
          </p:cNvSpPr>
          <p:nvPr>
            <p:ph/>
          </p:nvPr>
        </p:nvSpPr>
        <p:spPr>
          <a:xfrm>
            <a:off x="9838761" y="3888000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Marka Takipçi Değişim Oranı</a:t>
            </a:r>
            <a:r>
              <a:rPr lang="en-US" sz="1000"/>
              <a:t> </a:t>
            </a:r>
          </a:p>
        </p:txBody>
      </p:sp>
      <p:sp>
        <p:nvSpPr>
          <p:cNvPr id="58" name="TextBox 57"/>
          <p:cNvSpPr>
            <a:spLocks noGrp="1"/>
          </p:cNvSpPr>
          <p:nvPr>
            <p:ph/>
          </p:nvPr>
        </p:nvSpPr>
        <p:spPr>
          <a:xfrm>
            <a:off x="9838761" y="4114761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64" name="TextBox 63"/>
          <p:cNvSpPr>
            <a:spLocks noGrp="1"/>
          </p:cNvSpPr>
          <p:nvPr>
            <p:ph/>
          </p:nvPr>
        </p:nvSpPr>
        <p:spPr>
          <a:xfrm>
            <a:off x="9838761" y="5212762"/>
            <a:ext cx="2095238" cy="648000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3600" b="0" i="0" smtClean="0">
                <a:solidFill>
                  <a:srgbClr val="372C44">
</a:srgbClr>
                </a:solidFill>
                <a:latin typeface="Arial"/>
              </a:rPr>
              <a:t>%0,03</a:t>
            </a:r>
            <a:r>
              <a:rPr lang="en-US" sz="3600"/>
              <a:t> </a:t>
            </a:r>
          </a:p>
        </p:txBody>
      </p:sp>
      <p:sp>
        <p:nvSpPr>
          <p:cNvPr id="70" name="TextBox 69"/>
          <p:cNvSpPr>
            <a:spLocks noGrp="1"/>
          </p:cNvSpPr>
          <p:nvPr>
            <p:ph/>
          </p:nvPr>
        </p:nvSpPr>
        <p:spPr>
          <a:xfrm>
            <a:off x="9838761" y="5842762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Sektör Takipçi Değişim Oranı</a:t>
            </a:r>
            <a:r>
              <a:rPr lang="en-US" sz="1000"/>
              <a:t> </a:t>
            </a:r>
          </a:p>
        </p:txBody>
      </p:sp>
      <p:sp>
        <p:nvSpPr>
          <p:cNvPr id="76" name="TextBox 75"/>
          <p:cNvSpPr>
            <a:spLocks noGrp="1"/>
          </p:cNvSpPr>
          <p:nvPr>
            <p:ph/>
          </p:nvPr>
        </p:nvSpPr>
        <p:spPr>
          <a:xfrm>
            <a:off x="9838761" y="6069619"/>
            <a:ext cx="2095238" cy="277238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000" b="0" i="0" smtClean="0">
                <a:solidFill>
                  <a:srgbClr val="372C44">
</a:srgbClr>
                </a:solidFill>
                <a:latin typeface="Arial"/>
              </a:rPr>
              <a:t>01.06.2020 - 30.06.2020</a:t>
            </a:r>
            <a:r>
              <a:rPr lang="en-US" sz="1000"/>
              <a:t> </a:t>
            </a:r>
          </a:p>
        </p:txBody>
      </p:sp>
      <p:sp>
        <p:nvSpPr>
          <p:cNvPr id="82" name="TextBox 81"/>
          <p:cNvSpPr>
            <a:spLocks noGrp="1"/>
          </p:cNvSpPr>
          <p:nvPr>
            <p:ph/>
          </p:nvPr>
        </p:nvSpPr>
        <p:spPr>
          <a:xfrm>
            <a:off x="11714381" y="6483619"/>
            <a:ext cx="464380" cy="370761"/>
          </a:xfrm>
          <a:prstGeom prst="rect">
            <a:avLst/>
          </a:prstGeom>
          <a:noFill/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800" b="0" i="0" smtClean="0">
                <a:solidFill>
                  <a:srgbClr val="C0C0C0">
</a:srgbClr>
                </a:solidFill>
                <a:latin typeface="Arial"/>
              </a:rPr>
              <a:t>9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BoomSocial Marka Raporu</dc:title>
  <dc:subject>BoomSocial marka raporu, markanın sosyal medya performansını analiz eder.</dc:subject>
  <dc:creator>Tick Tock Boom</dc:creator>
</cp:coreProperties>
</file>